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81"/>
  </p:notesMasterIdLst>
  <p:sldIdLst>
    <p:sldId id="258" r:id="rId2"/>
    <p:sldId id="259" r:id="rId3"/>
    <p:sldId id="331" r:id="rId4"/>
    <p:sldId id="260" r:id="rId5"/>
    <p:sldId id="306" r:id="rId6"/>
    <p:sldId id="307" r:id="rId7"/>
    <p:sldId id="280" r:id="rId8"/>
    <p:sldId id="356" r:id="rId9"/>
    <p:sldId id="335" r:id="rId10"/>
    <p:sldId id="332" r:id="rId11"/>
    <p:sldId id="310" r:id="rId12"/>
    <p:sldId id="308" r:id="rId13"/>
    <p:sldId id="262" r:id="rId14"/>
    <p:sldId id="316" r:id="rId15"/>
    <p:sldId id="309" r:id="rId16"/>
    <p:sldId id="313" r:id="rId17"/>
    <p:sldId id="311" r:id="rId18"/>
    <p:sldId id="312" r:id="rId19"/>
    <p:sldId id="279" r:id="rId20"/>
    <p:sldId id="333" r:id="rId21"/>
    <p:sldId id="336" r:id="rId22"/>
    <p:sldId id="337" r:id="rId23"/>
    <p:sldId id="338" r:id="rId24"/>
    <p:sldId id="340" r:id="rId25"/>
    <p:sldId id="339" r:id="rId26"/>
    <p:sldId id="314" r:id="rId27"/>
    <p:sldId id="285" r:id="rId28"/>
    <p:sldId id="290" r:id="rId29"/>
    <p:sldId id="317" r:id="rId30"/>
    <p:sldId id="281" r:id="rId31"/>
    <p:sldId id="266" r:id="rId32"/>
    <p:sldId id="268" r:id="rId33"/>
    <p:sldId id="315" r:id="rId34"/>
    <p:sldId id="272" r:id="rId35"/>
    <p:sldId id="341" r:id="rId36"/>
    <p:sldId id="343" r:id="rId37"/>
    <p:sldId id="342" r:id="rId38"/>
    <p:sldId id="344" r:id="rId39"/>
    <p:sldId id="326" r:id="rId40"/>
    <p:sldId id="324" r:id="rId41"/>
    <p:sldId id="319" r:id="rId42"/>
    <p:sldId id="320" r:id="rId43"/>
    <p:sldId id="345" r:id="rId44"/>
    <p:sldId id="350" r:id="rId45"/>
    <p:sldId id="321" r:id="rId46"/>
    <p:sldId id="322" r:id="rId47"/>
    <p:sldId id="323" r:id="rId48"/>
    <p:sldId id="327" r:id="rId49"/>
    <p:sldId id="328" r:id="rId50"/>
    <p:sldId id="325" r:id="rId51"/>
    <p:sldId id="346" r:id="rId52"/>
    <p:sldId id="347" r:id="rId53"/>
    <p:sldId id="348" r:id="rId54"/>
    <p:sldId id="359" r:id="rId55"/>
    <p:sldId id="284" r:id="rId56"/>
    <p:sldId id="283" r:id="rId57"/>
    <p:sldId id="286" r:id="rId58"/>
    <p:sldId id="288" r:id="rId59"/>
    <p:sldId id="287" r:id="rId60"/>
    <p:sldId id="289" r:id="rId61"/>
    <p:sldId id="349" r:id="rId62"/>
    <p:sldId id="351" r:id="rId63"/>
    <p:sldId id="352" r:id="rId64"/>
    <p:sldId id="353" r:id="rId65"/>
    <p:sldId id="354" r:id="rId66"/>
    <p:sldId id="355" r:id="rId67"/>
    <p:sldId id="357" r:id="rId68"/>
    <p:sldId id="358" r:id="rId69"/>
    <p:sldId id="291" r:id="rId70"/>
    <p:sldId id="265" r:id="rId71"/>
    <p:sldId id="271" r:id="rId72"/>
    <p:sldId id="329" r:id="rId73"/>
    <p:sldId id="274" r:id="rId74"/>
    <p:sldId id="330" r:id="rId75"/>
    <p:sldId id="305" r:id="rId76"/>
    <p:sldId id="276" r:id="rId77"/>
    <p:sldId id="304" r:id="rId78"/>
    <p:sldId id="277" r:id="rId79"/>
    <p:sldId id="334"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417B73-40ED-B24A-BDD7-2D6AAE9EEE8F}">
          <p14:sldIdLst>
            <p14:sldId id="258"/>
          </p14:sldIdLst>
        </p14:section>
        <p14:section name="Introduction" id="{1FE2CA4B-E047-0E47-A709-D4E9DA415108}">
          <p14:sldIdLst>
            <p14:sldId id="259"/>
            <p14:sldId id="331"/>
            <p14:sldId id="260"/>
            <p14:sldId id="306"/>
          </p14:sldIdLst>
        </p14:section>
        <p14:section name="AI Overview" id="{EF8207EC-C441-2C4E-97A8-8C036FD2F522}">
          <p14:sldIdLst>
            <p14:sldId id="307"/>
            <p14:sldId id="280"/>
            <p14:sldId id="356"/>
            <p14:sldId id="335"/>
            <p14:sldId id="332"/>
            <p14:sldId id="310"/>
            <p14:sldId id="308"/>
            <p14:sldId id="262"/>
            <p14:sldId id="316"/>
            <p14:sldId id="309"/>
          </p14:sldIdLst>
        </p14:section>
        <p14:section name="Data Analytics" id="{A9699714-DBC3-0B48-9274-2D6379A271CC}">
          <p14:sldIdLst>
            <p14:sldId id="313"/>
            <p14:sldId id="311"/>
            <p14:sldId id="312"/>
            <p14:sldId id="279"/>
          </p14:sldIdLst>
        </p14:section>
        <p14:section name="Machine Learning" id="{1B273B62-CAD3-F845-BB9B-2191857209A0}">
          <p14:sldIdLst>
            <p14:sldId id="333"/>
            <p14:sldId id="336"/>
            <p14:sldId id="337"/>
            <p14:sldId id="338"/>
            <p14:sldId id="340"/>
            <p14:sldId id="339"/>
          </p14:sldIdLst>
        </p14:section>
        <p14:section name="Example Business Problem" id="{9AFCE2E3-8988-9D4F-BE12-D179D98CE1EB}">
          <p14:sldIdLst>
            <p14:sldId id="314"/>
            <p14:sldId id="285"/>
            <p14:sldId id="290"/>
          </p14:sldIdLst>
        </p14:section>
        <p14:section name="ML Workflow" id="{9943E6AE-670F-804C-9FFE-44529F395F11}">
          <p14:sldIdLst>
            <p14:sldId id="317"/>
            <p14:sldId id="281"/>
            <p14:sldId id="266"/>
            <p14:sldId id="268"/>
            <p14:sldId id="315"/>
          </p14:sldIdLst>
        </p14:section>
        <p14:section name="ML Techniques" id="{CF6DE8E3-F3C1-1244-8AE9-0010C3F0DBC9}">
          <p14:sldIdLst>
            <p14:sldId id="272"/>
            <p14:sldId id="341"/>
            <p14:sldId id="343"/>
            <p14:sldId id="342"/>
            <p14:sldId id="344"/>
            <p14:sldId id="326"/>
            <p14:sldId id="324"/>
            <p14:sldId id="319"/>
            <p14:sldId id="320"/>
            <p14:sldId id="345"/>
            <p14:sldId id="350"/>
            <p14:sldId id="321"/>
            <p14:sldId id="322"/>
            <p14:sldId id="323"/>
            <p14:sldId id="327"/>
            <p14:sldId id="328"/>
            <p14:sldId id="325"/>
            <p14:sldId id="346"/>
          </p14:sldIdLst>
        </p14:section>
        <p14:section name="ML Ops" id="{AFD1C9E8-6599-9A4D-BCC1-EDD806E5F48A}">
          <p14:sldIdLst>
            <p14:sldId id="347"/>
            <p14:sldId id="348"/>
            <p14:sldId id="359"/>
          </p14:sldIdLst>
        </p14:section>
        <p14:section name="Examples" id="{65A2CE8E-1158-B744-BE83-CAD1899C0AF1}">
          <p14:sldIdLst>
            <p14:sldId id="284"/>
            <p14:sldId id="283"/>
            <p14:sldId id="286"/>
            <p14:sldId id="288"/>
            <p14:sldId id="287"/>
            <p14:sldId id="289"/>
          </p14:sldIdLst>
        </p14:section>
        <p14:section name="Code Examples" id="{840E4056-3F0C-5440-A451-69C01280FF77}">
          <p14:sldIdLst>
            <p14:sldId id="349"/>
            <p14:sldId id="351"/>
            <p14:sldId id="352"/>
            <p14:sldId id="353"/>
            <p14:sldId id="354"/>
            <p14:sldId id="355"/>
            <p14:sldId id="357"/>
            <p14:sldId id="358"/>
          </p14:sldIdLst>
        </p14:section>
        <p14:section name="Tools and Frameworks" id="{3E317092-2BF6-0D4D-B201-05C75C0A2367}">
          <p14:sldIdLst>
            <p14:sldId id="291"/>
            <p14:sldId id="265"/>
            <p14:sldId id="271"/>
            <p14:sldId id="329"/>
          </p14:sldIdLst>
        </p14:section>
        <p14:section name="Conclusion" id="{0781F3F9-F176-4C45-B363-261CEA7F9F53}">
          <p14:sldIdLst>
            <p14:sldId id="274"/>
            <p14:sldId id="330"/>
            <p14:sldId id="305"/>
            <p14:sldId id="276"/>
            <p14:sldId id="304"/>
            <p14:sldId id="277"/>
          </p14:sldIdLst>
        </p14:section>
        <p14:section name="MISC" id="{0FC167E0-4837-3044-8C9C-9F5FBFEC6892}">
          <p14:sldIdLst>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3"/>
    <p:restoredTop sz="94746"/>
  </p:normalViewPr>
  <p:slideViewPr>
    <p:cSldViewPr snapToGrid="0">
      <p:cViewPr varScale="1">
        <p:scale>
          <a:sx n="147" d="100"/>
          <a:sy n="147" d="100"/>
        </p:scale>
        <p:origin x="1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4B82F8-FD41-4D93-A6C0-F0D6E73562C8}"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US"/>
        </a:p>
      </dgm:t>
    </dgm:pt>
    <dgm:pt modelId="{DFFF494D-CF59-4426-9C4B-9145337AA24F}">
      <dgm:prSet/>
      <dgm:spPr/>
      <dgm:t>
        <a:bodyPr/>
        <a:lstStyle/>
        <a:p>
          <a:r>
            <a:rPr lang="en-IE" b="1" i="0"/>
            <a:t>TensorFlow:</a:t>
          </a:r>
          <a:endParaRPr lang="en-US"/>
        </a:p>
      </dgm:t>
    </dgm:pt>
    <dgm:pt modelId="{868C52C6-BBAA-4262-A916-51A07D8118E7}" type="parTrans" cxnId="{D17126DF-8405-45FF-86E8-136C8E25468A}">
      <dgm:prSet/>
      <dgm:spPr/>
      <dgm:t>
        <a:bodyPr/>
        <a:lstStyle/>
        <a:p>
          <a:endParaRPr lang="en-US"/>
        </a:p>
      </dgm:t>
    </dgm:pt>
    <dgm:pt modelId="{CDD71093-0F5E-4985-878C-A006C120FB0B}" type="sibTrans" cxnId="{D17126DF-8405-45FF-86E8-136C8E25468A}">
      <dgm:prSet/>
      <dgm:spPr/>
      <dgm:t>
        <a:bodyPr/>
        <a:lstStyle/>
        <a:p>
          <a:endParaRPr lang="en-US"/>
        </a:p>
      </dgm:t>
    </dgm:pt>
    <dgm:pt modelId="{262494D8-A7A6-47AC-8783-6DFD117D6370}">
      <dgm:prSet/>
      <dgm:spPr/>
      <dgm:t>
        <a:bodyPr/>
        <a:lstStyle/>
        <a:p>
          <a:r>
            <a:rPr lang="en-IE" b="1" i="0"/>
            <a:t>Description:</a:t>
          </a:r>
          <a:r>
            <a:rPr lang="en-IE" b="0" i="0"/>
            <a:t> Developed by Google Brain, TensorFlow is an open-source machine learning framework widely used for deep learning applications. It provides a comprehensive ecosystem for building and deploying machine learning models.</a:t>
          </a:r>
          <a:endParaRPr lang="en-US"/>
        </a:p>
      </dgm:t>
    </dgm:pt>
    <dgm:pt modelId="{93C54763-DFC3-4F41-99B1-06C23A768C96}" type="parTrans" cxnId="{547E2686-7A74-4ECE-ACC4-A216B2A1E108}">
      <dgm:prSet/>
      <dgm:spPr/>
      <dgm:t>
        <a:bodyPr/>
        <a:lstStyle/>
        <a:p>
          <a:endParaRPr lang="en-US"/>
        </a:p>
      </dgm:t>
    </dgm:pt>
    <dgm:pt modelId="{3EFFBFAF-E300-4B53-906D-287C1C02B63B}" type="sibTrans" cxnId="{547E2686-7A74-4ECE-ACC4-A216B2A1E108}">
      <dgm:prSet/>
      <dgm:spPr/>
      <dgm:t>
        <a:bodyPr/>
        <a:lstStyle/>
        <a:p>
          <a:endParaRPr lang="en-US"/>
        </a:p>
      </dgm:t>
    </dgm:pt>
    <dgm:pt modelId="{25DEA97E-F10A-4848-97E4-5A8448048373}">
      <dgm:prSet/>
      <dgm:spPr/>
      <dgm:t>
        <a:bodyPr/>
        <a:lstStyle/>
        <a:p>
          <a:r>
            <a:rPr lang="en-IE" b="1" i="0"/>
            <a:t>PyTorch</a:t>
          </a:r>
          <a:r>
            <a:rPr lang="en-IE" b="1"/>
            <a:t>:</a:t>
          </a:r>
          <a:endParaRPr lang="en-US"/>
        </a:p>
      </dgm:t>
    </dgm:pt>
    <dgm:pt modelId="{4204FC01-9953-41FE-8FA6-5C9034CCB21F}" type="parTrans" cxnId="{7D94AFD9-1036-41CF-984C-81653D09F684}">
      <dgm:prSet/>
      <dgm:spPr/>
      <dgm:t>
        <a:bodyPr/>
        <a:lstStyle/>
        <a:p>
          <a:endParaRPr lang="en-US"/>
        </a:p>
      </dgm:t>
    </dgm:pt>
    <dgm:pt modelId="{31C1CF5B-5D01-4B96-B48F-5C7DBA28B0AB}" type="sibTrans" cxnId="{7D94AFD9-1036-41CF-984C-81653D09F684}">
      <dgm:prSet/>
      <dgm:spPr/>
      <dgm:t>
        <a:bodyPr/>
        <a:lstStyle/>
        <a:p>
          <a:endParaRPr lang="en-US"/>
        </a:p>
      </dgm:t>
    </dgm:pt>
    <dgm:pt modelId="{F714B61B-67DC-42D5-9D96-4454F0C52AFD}">
      <dgm:prSet/>
      <dgm:spPr/>
      <dgm:t>
        <a:bodyPr/>
        <a:lstStyle/>
        <a:p>
          <a:r>
            <a:rPr lang="en-IE" b="1" i="0"/>
            <a:t>Description:</a:t>
          </a:r>
          <a:r>
            <a:rPr lang="en-IE" b="0" i="0"/>
            <a:t> Developed by Facebook's AI Research lab (FAIR), PyTorch is another popular open-source deep learning framework. It is known for its dynamic computational graph, making it more intuitive for researchers and developers.</a:t>
          </a:r>
          <a:endParaRPr lang="en-US"/>
        </a:p>
      </dgm:t>
    </dgm:pt>
    <dgm:pt modelId="{7E11BA8C-6190-4D4E-BFE0-045E639DA315}" type="parTrans" cxnId="{5CFF4017-C2CE-4964-B816-2BDA87D06AF5}">
      <dgm:prSet/>
      <dgm:spPr/>
      <dgm:t>
        <a:bodyPr/>
        <a:lstStyle/>
        <a:p>
          <a:endParaRPr lang="en-US"/>
        </a:p>
      </dgm:t>
    </dgm:pt>
    <dgm:pt modelId="{69254EE2-7B5A-4BD4-97D4-4A2B33C2DD62}" type="sibTrans" cxnId="{5CFF4017-C2CE-4964-B816-2BDA87D06AF5}">
      <dgm:prSet/>
      <dgm:spPr/>
      <dgm:t>
        <a:bodyPr/>
        <a:lstStyle/>
        <a:p>
          <a:endParaRPr lang="en-US"/>
        </a:p>
      </dgm:t>
    </dgm:pt>
    <dgm:pt modelId="{39E62C67-15AF-4A37-A334-5F14AD0F4914}">
      <dgm:prSet/>
      <dgm:spPr/>
      <dgm:t>
        <a:bodyPr/>
        <a:lstStyle/>
        <a:p>
          <a:r>
            <a:rPr lang="en-IE" b="1" i="0"/>
            <a:t>Keras:</a:t>
          </a:r>
          <a:endParaRPr lang="en-US"/>
        </a:p>
      </dgm:t>
    </dgm:pt>
    <dgm:pt modelId="{E764865C-DD19-4E2F-B552-18700350AA93}" type="parTrans" cxnId="{DD731023-F1F2-4EB2-8DED-D3F0730F0E8A}">
      <dgm:prSet/>
      <dgm:spPr/>
      <dgm:t>
        <a:bodyPr/>
        <a:lstStyle/>
        <a:p>
          <a:endParaRPr lang="en-US"/>
        </a:p>
      </dgm:t>
    </dgm:pt>
    <dgm:pt modelId="{A208F0E3-5EE0-42B8-956C-15497F7FE53E}" type="sibTrans" cxnId="{DD731023-F1F2-4EB2-8DED-D3F0730F0E8A}">
      <dgm:prSet/>
      <dgm:spPr/>
      <dgm:t>
        <a:bodyPr/>
        <a:lstStyle/>
        <a:p>
          <a:endParaRPr lang="en-US"/>
        </a:p>
      </dgm:t>
    </dgm:pt>
    <dgm:pt modelId="{82E16A2B-DBC0-4C55-B7D7-D44652B24DC9}">
      <dgm:prSet/>
      <dgm:spPr/>
      <dgm:t>
        <a:bodyPr/>
        <a:lstStyle/>
        <a:p>
          <a:r>
            <a:rPr lang="en-IE" b="1" i="0" dirty="0"/>
            <a:t>Description:</a:t>
          </a:r>
          <a:r>
            <a:rPr lang="en-IE" b="0" i="0" dirty="0"/>
            <a:t> Originally developed as an independent high-level neural networks API, </a:t>
          </a:r>
          <a:r>
            <a:rPr lang="en-IE" b="0" i="0" dirty="0" err="1"/>
            <a:t>Keras</a:t>
          </a:r>
          <a:r>
            <a:rPr lang="en-IE" b="0" i="0" dirty="0"/>
            <a:t> has been integrated with TensorFlow as its official high-level API. It provides a user-friendly interface for building and experimenting with neural networks.</a:t>
          </a:r>
          <a:endParaRPr lang="en-US" dirty="0"/>
        </a:p>
      </dgm:t>
    </dgm:pt>
    <dgm:pt modelId="{A2301559-48B3-4B1C-8A70-2FAE67AD806F}" type="parTrans" cxnId="{228AEC84-CD40-4122-81FC-B1FCDD5000C0}">
      <dgm:prSet/>
      <dgm:spPr/>
      <dgm:t>
        <a:bodyPr/>
        <a:lstStyle/>
        <a:p>
          <a:endParaRPr lang="en-US"/>
        </a:p>
      </dgm:t>
    </dgm:pt>
    <dgm:pt modelId="{A6448A0E-C45C-4C85-8A97-C660E9BF40A2}" type="sibTrans" cxnId="{228AEC84-CD40-4122-81FC-B1FCDD5000C0}">
      <dgm:prSet/>
      <dgm:spPr/>
      <dgm:t>
        <a:bodyPr/>
        <a:lstStyle/>
        <a:p>
          <a:endParaRPr lang="en-US"/>
        </a:p>
      </dgm:t>
    </dgm:pt>
    <dgm:pt modelId="{2CFE9C07-A94C-4166-A46E-973BA91F09DF}">
      <dgm:prSet/>
      <dgm:spPr/>
      <dgm:t>
        <a:bodyPr/>
        <a:lstStyle/>
        <a:p>
          <a:r>
            <a:rPr lang="en-IE" b="1" i="0"/>
            <a:t>Scikit-learn:</a:t>
          </a:r>
          <a:endParaRPr lang="en-US"/>
        </a:p>
      </dgm:t>
    </dgm:pt>
    <dgm:pt modelId="{F20E2693-C6A2-4164-A9A0-14F29E7B6764}" type="parTrans" cxnId="{3427D532-359B-47AF-8EB3-02FFACDD53A1}">
      <dgm:prSet/>
      <dgm:spPr/>
      <dgm:t>
        <a:bodyPr/>
        <a:lstStyle/>
        <a:p>
          <a:endParaRPr lang="en-US"/>
        </a:p>
      </dgm:t>
    </dgm:pt>
    <dgm:pt modelId="{84323AB7-4000-448D-AF07-589A38126308}" type="sibTrans" cxnId="{3427D532-359B-47AF-8EB3-02FFACDD53A1}">
      <dgm:prSet/>
      <dgm:spPr/>
      <dgm:t>
        <a:bodyPr/>
        <a:lstStyle/>
        <a:p>
          <a:endParaRPr lang="en-US"/>
        </a:p>
      </dgm:t>
    </dgm:pt>
    <dgm:pt modelId="{37B425D4-95AD-4B0E-AD55-8F6CFBB761BE}">
      <dgm:prSet/>
      <dgm:spPr/>
      <dgm:t>
        <a:bodyPr/>
        <a:lstStyle/>
        <a:p>
          <a:r>
            <a:rPr lang="en-IE" b="1" i="0"/>
            <a:t>Description:</a:t>
          </a:r>
          <a:r>
            <a:rPr lang="en-IE" b="0" i="0"/>
            <a:t> Scikit-learn is a machine learning library for Python that focuses on classical ML algorithms. It provides simple and efficient tools for data analysis and modeling, including classification, regression, clustering, and more.</a:t>
          </a:r>
          <a:endParaRPr lang="en-US"/>
        </a:p>
      </dgm:t>
    </dgm:pt>
    <dgm:pt modelId="{CB2A848E-50FF-40FB-BBE5-47A2E03755D2}" type="parTrans" cxnId="{2BCCA2CB-4354-422E-809D-C4682BA63D67}">
      <dgm:prSet/>
      <dgm:spPr/>
      <dgm:t>
        <a:bodyPr/>
        <a:lstStyle/>
        <a:p>
          <a:endParaRPr lang="en-US"/>
        </a:p>
      </dgm:t>
    </dgm:pt>
    <dgm:pt modelId="{E05ABF5B-5C8F-4EFB-A4C3-85009C0C6BAF}" type="sibTrans" cxnId="{2BCCA2CB-4354-422E-809D-C4682BA63D67}">
      <dgm:prSet/>
      <dgm:spPr/>
      <dgm:t>
        <a:bodyPr/>
        <a:lstStyle/>
        <a:p>
          <a:endParaRPr lang="en-US"/>
        </a:p>
      </dgm:t>
    </dgm:pt>
    <dgm:pt modelId="{40E98379-3AEF-47EE-925D-F3602C70E929}">
      <dgm:prSet/>
      <dgm:spPr/>
      <dgm:t>
        <a:bodyPr/>
        <a:lstStyle/>
        <a:p>
          <a:r>
            <a:rPr lang="en-IE" b="1" i="0"/>
            <a:t>MXNet:</a:t>
          </a:r>
          <a:endParaRPr lang="en-US"/>
        </a:p>
      </dgm:t>
    </dgm:pt>
    <dgm:pt modelId="{25A4112C-BA2C-4BD5-88FE-599CCA3F482E}" type="parTrans" cxnId="{D9D1BEF1-EE8D-4D7C-A97C-4AAB0DC0D856}">
      <dgm:prSet/>
      <dgm:spPr/>
      <dgm:t>
        <a:bodyPr/>
        <a:lstStyle/>
        <a:p>
          <a:endParaRPr lang="en-US"/>
        </a:p>
      </dgm:t>
    </dgm:pt>
    <dgm:pt modelId="{1DA4D26C-5F98-463F-B244-1BBBD556CE91}" type="sibTrans" cxnId="{D9D1BEF1-EE8D-4D7C-A97C-4AAB0DC0D856}">
      <dgm:prSet/>
      <dgm:spPr/>
      <dgm:t>
        <a:bodyPr/>
        <a:lstStyle/>
        <a:p>
          <a:endParaRPr lang="en-US"/>
        </a:p>
      </dgm:t>
    </dgm:pt>
    <dgm:pt modelId="{3D38F11E-56AC-43F5-9E76-33553CD4A1EA}">
      <dgm:prSet/>
      <dgm:spPr/>
      <dgm:t>
        <a:bodyPr/>
        <a:lstStyle/>
        <a:p>
          <a:r>
            <a:rPr lang="en-IE" b="1" i="0"/>
            <a:t>Description:</a:t>
          </a:r>
          <a:r>
            <a:rPr lang="en-IE" b="0" i="0"/>
            <a:t> MXNet is an open-source deep learning framework developed by the Apache Software Foundation. It supports both symbolic and imperative programming, making it flexible for a range of deep learning tasks.</a:t>
          </a:r>
          <a:endParaRPr lang="en-US"/>
        </a:p>
      </dgm:t>
    </dgm:pt>
    <dgm:pt modelId="{2E8CB799-F5DF-48E6-933A-66A5688BAD13}" type="parTrans" cxnId="{FBCA7887-AD68-4E11-BC24-275343AF7C53}">
      <dgm:prSet/>
      <dgm:spPr/>
      <dgm:t>
        <a:bodyPr/>
        <a:lstStyle/>
        <a:p>
          <a:endParaRPr lang="en-US"/>
        </a:p>
      </dgm:t>
    </dgm:pt>
    <dgm:pt modelId="{9966DD4E-2CEF-4381-A34D-F7DA0D9442D8}" type="sibTrans" cxnId="{FBCA7887-AD68-4E11-BC24-275343AF7C53}">
      <dgm:prSet/>
      <dgm:spPr/>
      <dgm:t>
        <a:bodyPr/>
        <a:lstStyle/>
        <a:p>
          <a:endParaRPr lang="en-US"/>
        </a:p>
      </dgm:t>
    </dgm:pt>
    <dgm:pt modelId="{405BD677-A344-4817-A9D6-2961C0C0FCC8}">
      <dgm:prSet/>
      <dgm:spPr/>
      <dgm:t>
        <a:bodyPr/>
        <a:lstStyle/>
        <a:p>
          <a:r>
            <a:rPr lang="en-IE" b="1" i="0"/>
            <a:t>Caffe:</a:t>
          </a:r>
          <a:endParaRPr lang="en-US"/>
        </a:p>
      </dgm:t>
    </dgm:pt>
    <dgm:pt modelId="{D735E1F2-877F-4011-9E8B-7932F39CC5C9}" type="parTrans" cxnId="{627BA111-F400-4715-93A3-91A71603D018}">
      <dgm:prSet/>
      <dgm:spPr/>
      <dgm:t>
        <a:bodyPr/>
        <a:lstStyle/>
        <a:p>
          <a:endParaRPr lang="en-US"/>
        </a:p>
      </dgm:t>
    </dgm:pt>
    <dgm:pt modelId="{3B225C39-48A4-4870-8919-7280E7E73003}" type="sibTrans" cxnId="{627BA111-F400-4715-93A3-91A71603D018}">
      <dgm:prSet/>
      <dgm:spPr/>
      <dgm:t>
        <a:bodyPr/>
        <a:lstStyle/>
        <a:p>
          <a:endParaRPr lang="en-US"/>
        </a:p>
      </dgm:t>
    </dgm:pt>
    <dgm:pt modelId="{76EB5D04-9961-4DA4-ADB2-C902479E9B9C}">
      <dgm:prSet/>
      <dgm:spPr/>
      <dgm:t>
        <a:bodyPr/>
        <a:lstStyle/>
        <a:p>
          <a:r>
            <a:rPr lang="en-IE" b="1" i="0" dirty="0"/>
            <a:t>Description:</a:t>
          </a:r>
          <a:r>
            <a:rPr lang="en-IE" b="0" i="0" dirty="0"/>
            <a:t> Caffe is a deep learning framework developed by the Berkeley Vision and Learning </a:t>
          </a:r>
          <a:r>
            <a:rPr lang="en-IE" b="0" i="0" dirty="0" err="1"/>
            <a:t>Center</a:t>
          </a:r>
          <a:r>
            <a:rPr lang="en-IE" b="0" i="0" dirty="0"/>
            <a:t> (BVLC). It is widely used for image classification and convolutional neural networks (CNNs).</a:t>
          </a:r>
          <a:endParaRPr lang="en-US" dirty="0"/>
        </a:p>
      </dgm:t>
    </dgm:pt>
    <dgm:pt modelId="{62B31402-5278-4FA5-B876-7712C5766517}" type="parTrans" cxnId="{DA8E7C0E-D446-4CAB-B58B-A08D15C55F1D}">
      <dgm:prSet/>
      <dgm:spPr/>
      <dgm:t>
        <a:bodyPr/>
        <a:lstStyle/>
        <a:p>
          <a:endParaRPr lang="en-US"/>
        </a:p>
      </dgm:t>
    </dgm:pt>
    <dgm:pt modelId="{6D9A7897-6F34-421E-BC4F-12B8E6258CFC}" type="sibTrans" cxnId="{DA8E7C0E-D446-4CAB-B58B-A08D15C55F1D}">
      <dgm:prSet/>
      <dgm:spPr/>
      <dgm:t>
        <a:bodyPr/>
        <a:lstStyle/>
        <a:p>
          <a:endParaRPr lang="en-US"/>
        </a:p>
      </dgm:t>
    </dgm:pt>
    <dgm:pt modelId="{85773719-BC8F-426F-B198-7452C2AE3A53}">
      <dgm:prSet/>
      <dgm:spPr/>
      <dgm:t>
        <a:bodyPr/>
        <a:lstStyle/>
        <a:p>
          <a:r>
            <a:rPr lang="en-IE" b="1" i="0"/>
            <a:t>Microsoft Cognitive Toolkit (CNTK):</a:t>
          </a:r>
          <a:endParaRPr lang="en-US"/>
        </a:p>
      </dgm:t>
    </dgm:pt>
    <dgm:pt modelId="{2FC66D71-956C-42F7-B922-05A133F6C2AB}" type="parTrans" cxnId="{FBA17317-F272-4AF7-A817-73A9AEE2862D}">
      <dgm:prSet/>
      <dgm:spPr/>
      <dgm:t>
        <a:bodyPr/>
        <a:lstStyle/>
        <a:p>
          <a:endParaRPr lang="en-US"/>
        </a:p>
      </dgm:t>
    </dgm:pt>
    <dgm:pt modelId="{B1A9746B-B82C-413D-A628-3503817DF185}" type="sibTrans" cxnId="{FBA17317-F272-4AF7-A817-73A9AEE2862D}">
      <dgm:prSet/>
      <dgm:spPr/>
      <dgm:t>
        <a:bodyPr/>
        <a:lstStyle/>
        <a:p>
          <a:endParaRPr lang="en-US"/>
        </a:p>
      </dgm:t>
    </dgm:pt>
    <dgm:pt modelId="{3F5EC027-FF1B-4109-A1E0-3DFE2C327502}">
      <dgm:prSet/>
      <dgm:spPr/>
      <dgm:t>
        <a:bodyPr/>
        <a:lstStyle/>
        <a:p>
          <a:r>
            <a:rPr lang="en-IE" b="1" i="0"/>
            <a:t>Description:</a:t>
          </a:r>
          <a:r>
            <a:rPr lang="en-IE" b="0" i="0"/>
            <a:t> Also known as CNTK, the Microsoft Cognitive Toolkit is an open-source deep learning framework developed by Microsoft. It is designed for efficient training of deep learning models.</a:t>
          </a:r>
          <a:endParaRPr lang="en-US"/>
        </a:p>
      </dgm:t>
    </dgm:pt>
    <dgm:pt modelId="{607171C8-61DA-4682-9753-EEB62271DA30}" type="parTrans" cxnId="{AA8948CD-D5EB-42F6-968D-461FA30BB555}">
      <dgm:prSet/>
      <dgm:spPr/>
      <dgm:t>
        <a:bodyPr/>
        <a:lstStyle/>
        <a:p>
          <a:endParaRPr lang="en-US"/>
        </a:p>
      </dgm:t>
    </dgm:pt>
    <dgm:pt modelId="{2F81DFC1-BB32-4C11-A69F-9CEB07DF7E2F}" type="sibTrans" cxnId="{AA8948CD-D5EB-42F6-968D-461FA30BB555}">
      <dgm:prSet/>
      <dgm:spPr/>
      <dgm:t>
        <a:bodyPr/>
        <a:lstStyle/>
        <a:p>
          <a:endParaRPr lang="en-US"/>
        </a:p>
      </dgm:t>
    </dgm:pt>
    <dgm:pt modelId="{7B01A760-2E5F-E741-8A04-AD36962F085A}" type="pres">
      <dgm:prSet presAssocID="{E84B82F8-FD41-4D93-A6C0-F0D6E73562C8}" presName="Name0" presStyleCnt="0">
        <dgm:presLayoutVars>
          <dgm:dir/>
          <dgm:animLvl val="lvl"/>
          <dgm:resizeHandles val="exact"/>
        </dgm:presLayoutVars>
      </dgm:prSet>
      <dgm:spPr/>
    </dgm:pt>
    <dgm:pt modelId="{0D7F387C-4E61-4C4E-94C0-57CB04502C0B}" type="pres">
      <dgm:prSet presAssocID="{DFFF494D-CF59-4426-9C4B-9145337AA24F}" presName="composite" presStyleCnt="0"/>
      <dgm:spPr/>
    </dgm:pt>
    <dgm:pt modelId="{33540393-A88F-8849-8B71-380F47508088}" type="pres">
      <dgm:prSet presAssocID="{DFFF494D-CF59-4426-9C4B-9145337AA24F}" presName="parTx" presStyleLbl="alignNode1" presStyleIdx="0" presStyleCnt="7">
        <dgm:presLayoutVars>
          <dgm:chMax val="0"/>
          <dgm:chPref val="0"/>
          <dgm:bulletEnabled val="1"/>
        </dgm:presLayoutVars>
      </dgm:prSet>
      <dgm:spPr/>
    </dgm:pt>
    <dgm:pt modelId="{1675AD74-0B6F-5F4B-9EC5-DC508FAE821C}" type="pres">
      <dgm:prSet presAssocID="{DFFF494D-CF59-4426-9C4B-9145337AA24F}" presName="desTx" presStyleLbl="alignAccFollowNode1" presStyleIdx="0" presStyleCnt="7">
        <dgm:presLayoutVars>
          <dgm:bulletEnabled val="1"/>
        </dgm:presLayoutVars>
      </dgm:prSet>
      <dgm:spPr/>
    </dgm:pt>
    <dgm:pt modelId="{C95EAC65-25BE-1D42-A2EE-0261B45476FB}" type="pres">
      <dgm:prSet presAssocID="{CDD71093-0F5E-4985-878C-A006C120FB0B}" presName="space" presStyleCnt="0"/>
      <dgm:spPr/>
    </dgm:pt>
    <dgm:pt modelId="{576B01B1-91ED-6341-AF40-A0A3BC921460}" type="pres">
      <dgm:prSet presAssocID="{25DEA97E-F10A-4848-97E4-5A8448048373}" presName="composite" presStyleCnt="0"/>
      <dgm:spPr/>
    </dgm:pt>
    <dgm:pt modelId="{570EE4FB-2638-A646-8506-F913C384716D}" type="pres">
      <dgm:prSet presAssocID="{25DEA97E-F10A-4848-97E4-5A8448048373}" presName="parTx" presStyleLbl="alignNode1" presStyleIdx="1" presStyleCnt="7">
        <dgm:presLayoutVars>
          <dgm:chMax val="0"/>
          <dgm:chPref val="0"/>
          <dgm:bulletEnabled val="1"/>
        </dgm:presLayoutVars>
      </dgm:prSet>
      <dgm:spPr/>
    </dgm:pt>
    <dgm:pt modelId="{7A8D9C62-D8FA-6C48-9DD1-66D0D300E11E}" type="pres">
      <dgm:prSet presAssocID="{25DEA97E-F10A-4848-97E4-5A8448048373}" presName="desTx" presStyleLbl="alignAccFollowNode1" presStyleIdx="1" presStyleCnt="7">
        <dgm:presLayoutVars>
          <dgm:bulletEnabled val="1"/>
        </dgm:presLayoutVars>
      </dgm:prSet>
      <dgm:spPr/>
    </dgm:pt>
    <dgm:pt modelId="{4702A66E-DD24-EC4A-A273-1F0C56AE09DB}" type="pres">
      <dgm:prSet presAssocID="{31C1CF5B-5D01-4B96-B48F-5C7DBA28B0AB}" presName="space" presStyleCnt="0"/>
      <dgm:spPr/>
    </dgm:pt>
    <dgm:pt modelId="{4EDBBA71-F97B-BD41-BADC-499DE8BCF73A}" type="pres">
      <dgm:prSet presAssocID="{39E62C67-15AF-4A37-A334-5F14AD0F4914}" presName="composite" presStyleCnt="0"/>
      <dgm:spPr/>
    </dgm:pt>
    <dgm:pt modelId="{1838B9C9-F43A-1F49-8C80-0E4EE7F690B3}" type="pres">
      <dgm:prSet presAssocID="{39E62C67-15AF-4A37-A334-5F14AD0F4914}" presName="parTx" presStyleLbl="alignNode1" presStyleIdx="2" presStyleCnt="7">
        <dgm:presLayoutVars>
          <dgm:chMax val="0"/>
          <dgm:chPref val="0"/>
          <dgm:bulletEnabled val="1"/>
        </dgm:presLayoutVars>
      </dgm:prSet>
      <dgm:spPr/>
    </dgm:pt>
    <dgm:pt modelId="{92A8BBD9-F116-C24D-B34D-B820B5A327D6}" type="pres">
      <dgm:prSet presAssocID="{39E62C67-15AF-4A37-A334-5F14AD0F4914}" presName="desTx" presStyleLbl="alignAccFollowNode1" presStyleIdx="2" presStyleCnt="7">
        <dgm:presLayoutVars>
          <dgm:bulletEnabled val="1"/>
        </dgm:presLayoutVars>
      </dgm:prSet>
      <dgm:spPr/>
    </dgm:pt>
    <dgm:pt modelId="{E88336E0-ECE5-D249-9D8B-9A08E053D111}" type="pres">
      <dgm:prSet presAssocID="{A208F0E3-5EE0-42B8-956C-15497F7FE53E}" presName="space" presStyleCnt="0"/>
      <dgm:spPr/>
    </dgm:pt>
    <dgm:pt modelId="{5E5471B6-93E6-7444-9C45-A927DD716A6F}" type="pres">
      <dgm:prSet presAssocID="{2CFE9C07-A94C-4166-A46E-973BA91F09DF}" presName="composite" presStyleCnt="0"/>
      <dgm:spPr/>
    </dgm:pt>
    <dgm:pt modelId="{936E529A-F874-A34E-8050-D5A6FCD394BC}" type="pres">
      <dgm:prSet presAssocID="{2CFE9C07-A94C-4166-A46E-973BA91F09DF}" presName="parTx" presStyleLbl="alignNode1" presStyleIdx="3" presStyleCnt="7">
        <dgm:presLayoutVars>
          <dgm:chMax val="0"/>
          <dgm:chPref val="0"/>
          <dgm:bulletEnabled val="1"/>
        </dgm:presLayoutVars>
      </dgm:prSet>
      <dgm:spPr/>
    </dgm:pt>
    <dgm:pt modelId="{635DF5C5-196C-2840-8C29-CBE7F0A9516D}" type="pres">
      <dgm:prSet presAssocID="{2CFE9C07-A94C-4166-A46E-973BA91F09DF}" presName="desTx" presStyleLbl="alignAccFollowNode1" presStyleIdx="3" presStyleCnt="7">
        <dgm:presLayoutVars>
          <dgm:bulletEnabled val="1"/>
        </dgm:presLayoutVars>
      </dgm:prSet>
      <dgm:spPr/>
    </dgm:pt>
    <dgm:pt modelId="{C7B242E5-5FEB-894F-9E79-952E75C8BEEE}" type="pres">
      <dgm:prSet presAssocID="{84323AB7-4000-448D-AF07-589A38126308}" presName="space" presStyleCnt="0"/>
      <dgm:spPr/>
    </dgm:pt>
    <dgm:pt modelId="{4A2DF05B-4B7B-BC48-B93B-217786095650}" type="pres">
      <dgm:prSet presAssocID="{40E98379-3AEF-47EE-925D-F3602C70E929}" presName="composite" presStyleCnt="0"/>
      <dgm:spPr/>
    </dgm:pt>
    <dgm:pt modelId="{C96D2D5B-B170-7E4F-955C-086960018956}" type="pres">
      <dgm:prSet presAssocID="{40E98379-3AEF-47EE-925D-F3602C70E929}" presName="parTx" presStyleLbl="alignNode1" presStyleIdx="4" presStyleCnt="7">
        <dgm:presLayoutVars>
          <dgm:chMax val="0"/>
          <dgm:chPref val="0"/>
          <dgm:bulletEnabled val="1"/>
        </dgm:presLayoutVars>
      </dgm:prSet>
      <dgm:spPr/>
    </dgm:pt>
    <dgm:pt modelId="{33056AC2-AF4D-A746-91CD-88C9DC7B261F}" type="pres">
      <dgm:prSet presAssocID="{40E98379-3AEF-47EE-925D-F3602C70E929}" presName="desTx" presStyleLbl="alignAccFollowNode1" presStyleIdx="4" presStyleCnt="7">
        <dgm:presLayoutVars>
          <dgm:bulletEnabled val="1"/>
        </dgm:presLayoutVars>
      </dgm:prSet>
      <dgm:spPr/>
    </dgm:pt>
    <dgm:pt modelId="{217F7669-864C-F04A-9E9E-30F1B5E04B75}" type="pres">
      <dgm:prSet presAssocID="{1DA4D26C-5F98-463F-B244-1BBBD556CE91}" presName="space" presStyleCnt="0"/>
      <dgm:spPr/>
    </dgm:pt>
    <dgm:pt modelId="{DC7718B0-2795-F041-B87E-925D5D218FB4}" type="pres">
      <dgm:prSet presAssocID="{405BD677-A344-4817-A9D6-2961C0C0FCC8}" presName="composite" presStyleCnt="0"/>
      <dgm:spPr/>
    </dgm:pt>
    <dgm:pt modelId="{9A4A3307-C9D2-BB44-A4B5-5D12B4C86315}" type="pres">
      <dgm:prSet presAssocID="{405BD677-A344-4817-A9D6-2961C0C0FCC8}" presName="parTx" presStyleLbl="alignNode1" presStyleIdx="5" presStyleCnt="7">
        <dgm:presLayoutVars>
          <dgm:chMax val="0"/>
          <dgm:chPref val="0"/>
          <dgm:bulletEnabled val="1"/>
        </dgm:presLayoutVars>
      </dgm:prSet>
      <dgm:spPr/>
    </dgm:pt>
    <dgm:pt modelId="{0627E28F-02E6-2E45-A05C-3830ED5F37D5}" type="pres">
      <dgm:prSet presAssocID="{405BD677-A344-4817-A9D6-2961C0C0FCC8}" presName="desTx" presStyleLbl="alignAccFollowNode1" presStyleIdx="5" presStyleCnt="7">
        <dgm:presLayoutVars>
          <dgm:bulletEnabled val="1"/>
        </dgm:presLayoutVars>
      </dgm:prSet>
      <dgm:spPr/>
    </dgm:pt>
    <dgm:pt modelId="{40A70DF0-2EED-3640-8C3E-5BD509390438}" type="pres">
      <dgm:prSet presAssocID="{3B225C39-48A4-4870-8919-7280E7E73003}" presName="space" presStyleCnt="0"/>
      <dgm:spPr/>
    </dgm:pt>
    <dgm:pt modelId="{89A5A4AA-B3CD-D945-BC00-1D1D616DB7A9}" type="pres">
      <dgm:prSet presAssocID="{85773719-BC8F-426F-B198-7452C2AE3A53}" presName="composite" presStyleCnt="0"/>
      <dgm:spPr/>
    </dgm:pt>
    <dgm:pt modelId="{FBDF1CD9-3770-4640-A4E4-296DB3F68829}" type="pres">
      <dgm:prSet presAssocID="{85773719-BC8F-426F-B198-7452C2AE3A53}" presName="parTx" presStyleLbl="alignNode1" presStyleIdx="6" presStyleCnt="7">
        <dgm:presLayoutVars>
          <dgm:chMax val="0"/>
          <dgm:chPref val="0"/>
          <dgm:bulletEnabled val="1"/>
        </dgm:presLayoutVars>
      </dgm:prSet>
      <dgm:spPr/>
    </dgm:pt>
    <dgm:pt modelId="{148E77DA-CFCA-3F4C-BFB0-8655A664F113}" type="pres">
      <dgm:prSet presAssocID="{85773719-BC8F-426F-B198-7452C2AE3A53}" presName="desTx" presStyleLbl="alignAccFollowNode1" presStyleIdx="6" presStyleCnt="7">
        <dgm:presLayoutVars>
          <dgm:bulletEnabled val="1"/>
        </dgm:presLayoutVars>
      </dgm:prSet>
      <dgm:spPr/>
    </dgm:pt>
  </dgm:ptLst>
  <dgm:cxnLst>
    <dgm:cxn modelId="{DA8E7C0E-D446-4CAB-B58B-A08D15C55F1D}" srcId="{405BD677-A344-4817-A9D6-2961C0C0FCC8}" destId="{76EB5D04-9961-4DA4-ADB2-C902479E9B9C}" srcOrd="0" destOrd="0" parTransId="{62B31402-5278-4FA5-B876-7712C5766517}" sibTransId="{6D9A7897-6F34-421E-BC4F-12B8E6258CFC}"/>
    <dgm:cxn modelId="{627BA111-F400-4715-93A3-91A71603D018}" srcId="{E84B82F8-FD41-4D93-A6C0-F0D6E73562C8}" destId="{405BD677-A344-4817-A9D6-2961C0C0FCC8}" srcOrd="5" destOrd="0" parTransId="{D735E1F2-877F-4011-9E8B-7932F39CC5C9}" sibTransId="{3B225C39-48A4-4870-8919-7280E7E73003}"/>
    <dgm:cxn modelId="{5CFF4017-C2CE-4964-B816-2BDA87D06AF5}" srcId="{25DEA97E-F10A-4848-97E4-5A8448048373}" destId="{F714B61B-67DC-42D5-9D96-4454F0C52AFD}" srcOrd="0" destOrd="0" parTransId="{7E11BA8C-6190-4D4E-BFE0-045E639DA315}" sibTransId="{69254EE2-7B5A-4BD4-97D4-4A2B33C2DD62}"/>
    <dgm:cxn modelId="{FBA17317-F272-4AF7-A817-73A9AEE2862D}" srcId="{E84B82F8-FD41-4D93-A6C0-F0D6E73562C8}" destId="{85773719-BC8F-426F-B198-7452C2AE3A53}" srcOrd="6" destOrd="0" parTransId="{2FC66D71-956C-42F7-B922-05A133F6C2AB}" sibTransId="{B1A9746B-B82C-413D-A628-3503817DF185}"/>
    <dgm:cxn modelId="{74322A21-620C-514F-8B64-A0831F5DF45B}" type="presOf" srcId="{82E16A2B-DBC0-4C55-B7D7-D44652B24DC9}" destId="{92A8BBD9-F116-C24D-B34D-B820B5A327D6}" srcOrd="0" destOrd="0" presId="urn:microsoft.com/office/officeart/2005/8/layout/hList1"/>
    <dgm:cxn modelId="{DD731023-F1F2-4EB2-8DED-D3F0730F0E8A}" srcId="{E84B82F8-FD41-4D93-A6C0-F0D6E73562C8}" destId="{39E62C67-15AF-4A37-A334-5F14AD0F4914}" srcOrd="2" destOrd="0" parTransId="{E764865C-DD19-4E2F-B552-18700350AA93}" sibTransId="{A208F0E3-5EE0-42B8-956C-15497F7FE53E}"/>
    <dgm:cxn modelId="{C5959C23-8453-B548-AD31-419A81597EBE}" type="presOf" srcId="{3F5EC027-FF1B-4109-A1E0-3DFE2C327502}" destId="{148E77DA-CFCA-3F4C-BFB0-8655A664F113}" srcOrd="0" destOrd="0" presId="urn:microsoft.com/office/officeart/2005/8/layout/hList1"/>
    <dgm:cxn modelId="{610FE730-40CF-354B-A975-0D7943E4233B}" type="presOf" srcId="{E84B82F8-FD41-4D93-A6C0-F0D6E73562C8}" destId="{7B01A760-2E5F-E741-8A04-AD36962F085A}" srcOrd="0" destOrd="0" presId="urn:microsoft.com/office/officeart/2005/8/layout/hList1"/>
    <dgm:cxn modelId="{3427D532-359B-47AF-8EB3-02FFACDD53A1}" srcId="{E84B82F8-FD41-4D93-A6C0-F0D6E73562C8}" destId="{2CFE9C07-A94C-4166-A46E-973BA91F09DF}" srcOrd="3" destOrd="0" parTransId="{F20E2693-C6A2-4164-A9A0-14F29E7B6764}" sibTransId="{84323AB7-4000-448D-AF07-589A38126308}"/>
    <dgm:cxn modelId="{C4BCBB59-1392-234F-B42B-EEF211526559}" type="presOf" srcId="{37B425D4-95AD-4B0E-AD55-8F6CFBB761BE}" destId="{635DF5C5-196C-2840-8C29-CBE7F0A9516D}" srcOrd="0" destOrd="0" presId="urn:microsoft.com/office/officeart/2005/8/layout/hList1"/>
    <dgm:cxn modelId="{228AEC84-CD40-4122-81FC-B1FCDD5000C0}" srcId="{39E62C67-15AF-4A37-A334-5F14AD0F4914}" destId="{82E16A2B-DBC0-4C55-B7D7-D44652B24DC9}" srcOrd="0" destOrd="0" parTransId="{A2301559-48B3-4B1C-8A70-2FAE67AD806F}" sibTransId="{A6448A0E-C45C-4C85-8A97-C660E9BF40A2}"/>
    <dgm:cxn modelId="{547E2686-7A74-4ECE-ACC4-A216B2A1E108}" srcId="{DFFF494D-CF59-4426-9C4B-9145337AA24F}" destId="{262494D8-A7A6-47AC-8783-6DFD117D6370}" srcOrd="0" destOrd="0" parTransId="{93C54763-DFC3-4F41-99B1-06C23A768C96}" sibTransId="{3EFFBFAF-E300-4B53-906D-287C1C02B63B}"/>
    <dgm:cxn modelId="{FBCA7887-AD68-4E11-BC24-275343AF7C53}" srcId="{40E98379-3AEF-47EE-925D-F3602C70E929}" destId="{3D38F11E-56AC-43F5-9E76-33553CD4A1EA}" srcOrd="0" destOrd="0" parTransId="{2E8CB799-F5DF-48E6-933A-66A5688BAD13}" sibTransId="{9966DD4E-2CEF-4381-A34D-F7DA0D9442D8}"/>
    <dgm:cxn modelId="{6360FBA3-1793-514F-8BB9-1169EDE6603D}" type="presOf" srcId="{25DEA97E-F10A-4848-97E4-5A8448048373}" destId="{570EE4FB-2638-A646-8506-F913C384716D}" srcOrd="0" destOrd="0" presId="urn:microsoft.com/office/officeart/2005/8/layout/hList1"/>
    <dgm:cxn modelId="{88B6B1A4-1542-7A4C-8164-89AEF1A8C659}" type="presOf" srcId="{2CFE9C07-A94C-4166-A46E-973BA91F09DF}" destId="{936E529A-F874-A34E-8050-D5A6FCD394BC}" srcOrd="0" destOrd="0" presId="urn:microsoft.com/office/officeart/2005/8/layout/hList1"/>
    <dgm:cxn modelId="{6FB389AC-A753-8849-941B-DA4D9179AA6A}" type="presOf" srcId="{39E62C67-15AF-4A37-A334-5F14AD0F4914}" destId="{1838B9C9-F43A-1F49-8C80-0E4EE7F690B3}" srcOrd="0" destOrd="0" presId="urn:microsoft.com/office/officeart/2005/8/layout/hList1"/>
    <dgm:cxn modelId="{3D4AF7B4-F89A-574F-A5A4-BEA72B04852A}" type="presOf" srcId="{76EB5D04-9961-4DA4-ADB2-C902479E9B9C}" destId="{0627E28F-02E6-2E45-A05C-3830ED5F37D5}" srcOrd="0" destOrd="0" presId="urn:microsoft.com/office/officeart/2005/8/layout/hList1"/>
    <dgm:cxn modelId="{038F0AB7-0EF2-E345-ACAD-5D9D772C9ABE}" type="presOf" srcId="{262494D8-A7A6-47AC-8783-6DFD117D6370}" destId="{1675AD74-0B6F-5F4B-9EC5-DC508FAE821C}" srcOrd="0" destOrd="0" presId="urn:microsoft.com/office/officeart/2005/8/layout/hList1"/>
    <dgm:cxn modelId="{8A06E4B8-D05B-494F-AD2A-A8D32D27F465}" type="presOf" srcId="{3D38F11E-56AC-43F5-9E76-33553CD4A1EA}" destId="{33056AC2-AF4D-A746-91CD-88C9DC7B261F}" srcOrd="0" destOrd="0" presId="urn:microsoft.com/office/officeart/2005/8/layout/hList1"/>
    <dgm:cxn modelId="{1579FEC6-6AE6-664C-A426-4EDA6E72CAF7}" type="presOf" srcId="{85773719-BC8F-426F-B198-7452C2AE3A53}" destId="{FBDF1CD9-3770-4640-A4E4-296DB3F68829}" srcOrd="0" destOrd="0" presId="urn:microsoft.com/office/officeart/2005/8/layout/hList1"/>
    <dgm:cxn modelId="{8B3E49CA-2FD4-D04A-B8CA-37EE03E4AEA3}" type="presOf" srcId="{405BD677-A344-4817-A9D6-2961C0C0FCC8}" destId="{9A4A3307-C9D2-BB44-A4B5-5D12B4C86315}" srcOrd="0" destOrd="0" presId="urn:microsoft.com/office/officeart/2005/8/layout/hList1"/>
    <dgm:cxn modelId="{2BCCA2CB-4354-422E-809D-C4682BA63D67}" srcId="{2CFE9C07-A94C-4166-A46E-973BA91F09DF}" destId="{37B425D4-95AD-4B0E-AD55-8F6CFBB761BE}" srcOrd="0" destOrd="0" parTransId="{CB2A848E-50FF-40FB-BBE5-47A2E03755D2}" sibTransId="{E05ABF5B-5C8F-4EFB-A4C3-85009C0C6BAF}"/>
    <dgm:cxn modelId="{AA8948CD-D5EB-42F6-968D-461FA30BB555}" srcId="{85773719-BC8F-426F-B198-7452C2AE3A53}" destId="{3F5EC027-FF1B-4109-A1E0-3DFE2C327502}" srcOrd="0" destOrd="0" parTransId="{607171C8-61DA-4682-9753-EEB62271DA30}" sibTransId="{2F81DFC1-BB32-4C11-A69F-9CEB07DF7E2F}"/>
    <dgm:cxn modelId="{DD4B0CCF-C4C9-6947-A891-52387B2384A3}" type="presOf" srcId="{DFFF494D-CF59-4426-9C4B-9145337AA24F}" destId="{33540393-A88F-8849-8B71-380F47508088}" srcOrd="0" destOrd="0" presId="urn:microsoft.com/office/officeart/2005/8/layout/hList1"/>
    <dgm:cxn modelId="{7D94AFD9-1036-41CF-984C-81653D09F684}" srcId="{E84B82F8-FD41-4D93-A6C0-F0D6E73562C8}" destId="{25DEA97E-F10A-4848-97E4-5A8448048373}" srcOrd="1" destOrd="0" parTransId="{4204FC01-9953-41FE-8FA6-5C9034CCB21F}" sibTransId="{31C1CF5B-5D01-4B96-B48F-5C7DBA28B0AB}"/>
    <dgm:cxn modelId="{0201B0DE-3D32-984A-ADE7-7B801C898D6D}" type="presOf" srcId="{F714B61B-67DC-42D5-9D96-4454F0C52AFD}" destId="{7A8D9C62-D8FA-6C48-9DD1-66D0D300E11E}" srcOrd="0" destOrd="0" presId="urn:microsoft.com/office/officeart/2005/8/layout/hList1"/>
    <dgm:cxn modelId="{D17126DF-8405-45FF-86E8-136C8E25468A}" srcId="{E84B82F8-FD41-4D93-A6C0-F0D6E73562C8}" destId="{DFFF494D-CF59-4426-9C4B-9145337AA24F}" srcOrd="0" destOrd="0" parTransId="{868C52C6-BBAA-4262-A916-51A07D8118E7}" sibTransId="{CDD71093-0F5E-4985-878C-A006C120FB0B}"/>
    <dgm:cxn modelId="{BAEEC8EC-1904-B64D-8987-F4C22F442450}" type="presOf" srcId="{40E98379-3AEF-47EE-925D-F3602C70E929}" destId="{C96D2D5B-B170-7E4F-955C-086960018956}" srcOrd="0" destOrd="0" presId="urn:microsoft.com/office/officeart/2005/8/layout/hList1"/>
    <dgm:cxn modelId="{D9D1BEF1-EE8D-4D7C-A97C-4AAB0DC0D856}" srcId="{E84B82F8-FD41-4D93-A6C0-F0D6E73562C8}" destId="{40E98379-3AEF-47EE-925D-F3602C70E929}" srcOrd="4" destOrd="0" parTransId="{25A4112C-BA2C-4BD5-88FE-599CCA3F482E}" sibTransId="{1DA4D26C-5F98-463F-B244-1BBBD556CE91}"/>
    <dgm:cxn modelId="{3CC4866B-6603-3045-B113-479D971BEB3A}" type="presParOf" srcId="{7B01A760-2E5F-E741-8A04-AD36962F085A}" destId="{0D7F387C-4E61-4C4E-94C0-57CB04502C0B}" srcOrd="0" destOrd="0" presId="urn:microsoft.com/office/officeart/2005/8/layout/hList1"/>
    <dgm:cxn modelId="{9C287161-C9DD-ED47-A26E-8949F51E7EF8}" type="presParOf" srcId="{0D7F387C-4E61-4C4E-94C0-57CB04502C0B}" destId="{33540393-A88F-8849-8B71-380F47508088}" srcOrd="0" destOrd="0" presId="urn:microsoft.com/office/officeart/2005/8/layout/hList1"/>
    <dgm:cxn modelId="{C2D96E73-07A3-2143-81F9-B5C64F02EE32}" type="presParOf" srcId="{0D7F387C-4E61-4C4E-94C0-57CB04502C0B}" destId="{1675AD74-0B6F-5F4B-9EC5-DC508FAE821C}" srcOrd="1" destOrd="0" presId="urn:microsoft.com/office/officeart/2005/8/layout/hList1"/>
    <dgm:cxn modelId="{D6032D77-A569-FE42-803B-AC35F55CF4BF}" type="presParOf" srcId="{7B01A760-2E5F-E741-8A04-AD36962F085A}" destId="{C95EAC65-25BE-1D42-A2EE-0261B45476FB}" srcOrd="1" destOrd="0" presId="urn:microsoft.com/office/officeart/2005/8/layout/hList1"/>
    <dgm:cxn modelId="{A364CD79-992F-F64F-9980-64124744D162}" type="presParOf" srcId="{7B01A760-2E5F-E741-8A04-AD36962F085A}" destId="{576B01B1-91ED-6341-AF40-A0A3BC921460}" srcOrd="2" destOrd="0" presId="urn:microsoft.com/office/officeart/2005/8/layout/hList1"/>
    <dgm:cxn modelId="{F55DD620-3A9D-7B45-9926-EF3ADCE25638}" type="presParOf" srcId="{576B01B1-91ED-6341-AF40-A0A3BC921460}" destId="{570EE4FB-2638-A646-8506-F913C384716D}" srcOrd="0" destOrd="0" presId="urn:microsoft.com/office/officeart/2005/8/layout/hList1"/>
    <dgm:cxn modelId="{E1DE6460-7C87-7F4D-8B12-D9281BC59F24}" type="presParOf" srcId="{576B01B1-91ED-6341-AF40-A0A3BC921460}" destId="{7A8D9C62-D8FA-6C48-9DD1-66D0D300E11E}" srcOrd="1" destOrd="0" presId="urn:microsoft.com/office/officeart/2005/8/layout/hList1"/>
    <dgm:cxn modelId="{0D0E5992-DC54-1349-955F-65FB77004519}" type="presParOf" srcId="{7B01A760-2E5F-E741-8A04-AD36962F085A}" destId="{4702A66E-DD24-EC4A-A273-1F0C56AE09DB}" srcOrd="3" destOrd="0" presId="urn:microsoft.com/office/officeart/2005/8/layout/hList1"/>
    <dgm:cxn modelId="{D5893FF0-B54B-D249-8B0A-379950A9BF1A}" type="presParOf" srcId="{7B01A760-2E5F-E741-8A04-AD36962F085A}" destId="{4EDBBA71-F97B-BD41-BADC-499DE8BCF73A}" srcOrd="4" destOrd="0" presId="urn:microsoft.com/office/officeart/2005/8/layout/hList1"/>
    <dgm:cxn modelId="{E3ECC563-EC77-1E4C-8E85-BB90CFD9AA03}" type="presParOf" srcId="{4EDBBA71-F97B-BD41-BADC-499DE8BCF73A}" destId="{1838B9C9-F43A-1F49-8C80-0E4EE7F690B3}" srcOrd="0" destOrd="0" presId="urn:microsoft.com/office/officeart/2005/8/layout/hList1"/>
    <dgm:cxn modelId="{56A094CC-2477-0E4D-8EB0-6903D16F8578}" type="presParOf" srcId="{4EDBBA71-F97B-BD41-BADC-499DE8BCF73A}" destId="{92A8BBD9-F116-C24D-B34D-B820B5A327D6}" srcOrd="1" destOrd="0" presId="urn:microsoft.com/office/officeart/2005/8/layout/hList1"/>
    <dgm:cxn modelId="{2898BC88-F4D6-1943-B339-706B51903DE9}" type="presParOf" srcId="{7B01A760-2E5F-E741-8A04-AD36962F085A}" destId="{E88336E0-ECE5-D249-9D8B-9A08E053D111}" srcOrd="5" destOrd="0" presId="urn:microsoft.com/office/officeart/2005/8/layout/hList1"/>
    <dgm:cxn modelId="{5B81E8C9-E1B3-664A-84E9-D448828B5046}" type="presParOf" srcId="{7B01A760-2E5F-E741-8A04-AD36962F085A}" destId="{5E5471B6-93E6-7444-9C45-A927DD716A6F}" srcOrd="6" destOrd="0" presId="urn:microsoft.com/office/officeart/2005/8/layout/hList1"/>
    <dgm:cxn modelId="{F3C48B7E-96D7-EA48-A64F-91A78F91F5FA}" type="presParOf" srcId="{5E5471B6-93E6-7444-9C45-A927DD716A6F}" destId="{936E529A-F874-A34E-8050-D5A6FCD394BC}" srcOrd="0" destOrd="0" presId="urn:microsoft.com/office/officeart/2005/8/layout/hList1"/>
    <dgm:cxn modelId="{444CF6B2-940D-1B4D-A3D3-53C5419A36DD}" type="presParOf" srcId="{5E5471B6-93E6-7444-9C45-A927DD716A6F}" destId="{635DF5C5-196C-2840-8C29-CBE7F0A9516D}" srcOrd="1" destOrd="0" presId="urn:microsoft.com/office/officeart/2005/8/layout/hList1"/>
    <dgm:cxn modelId="{92107AC1-EABF-2944-AD9B-FBD8C1EBA568}" type="presParOf" srcId="{7B01A760-2E5F-E741-8A04-AD36962F085A}" destId="{C7B242E5-5FEB-894F-9E79-952E75C8BEEE}" srcOrd="7" destOrd="0" presId="urn:microsoft.com/office/officeart/2005/8/layout/hList1"/>
    <dgm:cxn modelId="{82FC2EFB-5087-F34D-84EF-C9B6DD3AD3B4}" type="presParOf" srcId="{7B01A760-2E5F-E741-8A04-AD36962F085A}" destId="{4A2DF05B-4B7B-BC48-B93B-217786095650}" srcOrd="8" destOrd="0" presId="urn:microsoft.com/office/officeart/2005/8/layout/hList1"/>
    <dgm:cxn modelId="{F96FAFEA-10CD-2F45-929F-981BD87B52B0}" type="presParOf" srcId="{4A2DF05B-4B7B-BC48-B93B-217786095650}" destId="{C96D2D5B-B170-7E4F-955C-086960018956}" srcOrd="0" destOrd="0" presId="urn:microsoft.com/office/officeart/2005/8/layout/hList1"/>
    <dgm:cxn modelId="{F35D38B7-95BA-1841-90BE-FC3B83943447}" type="presParOf" srcId="{4A2DF05B-4B7B-BC48-B93B-217786095650}" destId="{33056AC2-AF4D-A746-91CD-88C9DC7B261F}" srcOrd="1" destOrd="0" presId="urn:microsoft.com/office/officeart/2005/8/layout/hList1"/>
    <dgm:cxn modelId="{412830E0-7956-E340-96CE-689758E3CABF}" type="presParOf" srcId="{7B01A760-2E5F-E741-8A04-AD36962F085A}" destId="{217F7669-864C-F04A-9E9E-30F1B5E04B75}" srcOrd="9" destOrd="0" presId="urn:microsoft.com/office/officeart/2005/8/layout/hList1"/>
    <dgm:cxn modelId="{20034315-DFEE-AE4D-A98A-ED9BCC578ECA}" type="presParOf" srcId="{7B01A760-2E5F-E741-8A04-AD36962F085A}" destId="{DC7718B0-2795-F041-B87E-925D5D218FB4}" srcOrd="10" destOrd="0" presId="urn:microsoft.com/office/officeart/2005/8/layout/hList1"/>
    <dgm:cxn modelId="{C8E922F2-B7C0-9A40-89A1-D8DFD7440844}" type="presParOf" srcId="{DC7718B0-2795-F041-B87E-925D5D218FB4}" destId="{9A4A3307-C9D2-BB44-A4B5-5D12B4C86315}" srcOrd="0" destOrd="0" presId="urn:microsoft.com/office/officeart/2005/8/layout/hList1"/>
    <dgm:cxn modelId="{519446CF-CEE6-8649-8889-11F0EB7B614B}" type="presParOf" srcId="{DC7718B0-2795-F041-B87E-925D5D218FB4}" destId="{0627E28F-02E6-2E45-A05C-3830ED5F37D5}" srcOrd="1" destOrd="0" presId="urn:microsoft.com/office/officeart/2005/8/layout/hList1"/>
    <dgm:cxn modelId="{5C52F59D-F9FA-0449-AD94-3BD50B56493A}" type="presParOf" srcId="{7B01A760-2E5F-E741-8A04-AD36962F085A}" destId="{40A70DF0-2EED-3640-8C3E-5BD509390438}" srcOrd="11" destOrd="0" presId="urn:microsoft.com/office/officeart/2005/8/layout/hList1"/>
    <dgm:cxn modelId="{DBBA9425-A627-314E-8D55-813FBFE0D6AB}" type="presParOf" srcId="{7B01A760-2E5F-E741-8A04-AD36962F085A}" destId="{89A5A4AA-B3CD-D945-BC00-1D1D616DB7A9}" srcOrd="12" destOrd="0" presId="urn:microsoft.com/office/officeart/2005/8/layout/hList1"/>
    <dgm:cxn modelId="{A366024C-0D1A-5D43-98DF-C6F48C466787}" type="presParOf" srcId="{89A5A4AA-B3CD-D945-BC00-1D1D616DB7A9}" destId="{FBDF1CD9-3770-4640-A4E4-296DB3F68829}" srcOrd="0" destOrd="0" presId="urn:microsoft.com/office/officeart/2005/8/layout/hList1"/>
    <dgm:cxn modelId="{1A1024C5-B48D-6E44-948D-36316EC421FD}" type="presParOf" srcId="{89A5A4AA-B3CD-D945-BC00-1D1D616DB7A9}" destId="{148E77DA-CFCA-3F4C-BFB0-8655A664F11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40393-A88F-8849-8B71-380F47508088}">
      <dsp:nvSpPr>
        <dsp:cNvPr id="0" name=""/>
        <dsp:cNvSpPr/>
      </dsp:nvSpPr>
      <dsp:spPr>
        <a:xfrm>
          <a:off x="4830" y="551115"/>
          <a:ext cx="1432735" cy="55707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b="1" i="0" kern="1200"/>
            <a:t>TensorFlow:</a:t>
          </a:r>
          <a:endParaRPr lang="en-US" sz="1100" kern="1200"/>
        </a:p>
      </dsp:txBody>
      <dsp:txXfrm>
        <a:off x="4830" y="551115"/>
        <a:ext cx="1432735" cy="557075"/>
      </dsp:txXfrm>
    </dsp:sp>
    <dsp:sp modelId="{1675AD74-0B6F-5F4B-9EC5-DC508FAE821C}">
      <dsp:nvSpPr>
        <dsp:cNvPr id="0" name=""/>
        <dsp:cNvSpPr/>
      </dsp:nvSpPr>
      <dsp:spPr>
        <a:xfrm>
          <a:off x="4830" y="1108191"/>
          <a:ext cx="1432735" cy="277793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E" sz="1100" b="1" i="0" kern="1200"/>
            <a:t>Description:</a:t>
          </a:r>
          <a:r>
            <a:rPr lang="en-IE" sz="1100" b="0" i="0" kern="1200"/>
            <a:t> Developed by Google Brain, TensorFlow is an open-source machine learning framework widely used for deep learning applications. It provides a comprehensive ecosystem for building and deploying machine learning models.</a:t>
          </a:r>
          <a:endParaRPr lang="en-US" sz="1100" kern="1200"/>
        </a:p>
      </dsp:txBody>
      <dsp:txXfrm>
        <a:off x="4830" y="1108191"/>
        <a:ext cx="1432735" cy="2777939"/>
      </dsp:txXfrm>
    </dsp:sp>
    <dsp:sp modelId="{570EE4FB-2638-A646-8506-F913C384716D}">
      <dsp:nvSpPr>
        <dsp:cNvPr id="0" name=""/>
        <dsp:cNvSpPr/>
      </dsp:nvSpPr>
      <dsp:spPr>
        <a:xfrm>
          <a:off x="1638149" y="551115"/>
          <a:ext cx="1432735" cy="55707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b="1" i="0" kern="1200"/>
            <a:t>PyTorch</a:t>
          </a:r>
          <a:r>
            <a:rPr lang="en-IE" sz="1100" b="1" kern="1200"/>
            <a:t>:</a:t>
          </a:r>
          <a:endParaRPr lang="en-US" sz="1100" kern="1200"/>
        </a:p>
      </dsp:txBody>
      <dsp:txXfrm>
        <a:off x="1638149" y="551115"/>
        <a:ext cx="1432735" cy="557075"/>
      </dsp:txXfrm>
    </dsp:sp>
    <dsp:sp modelId="{7A8D9C62-D8FA-6C48-9DD1-66D0D300E11E}">
      <dsp:nvSpPr>
        <dsp:cNvPr id="0" name=""/>
        <dsp:cNvSpPr/>
      </dsp:nvSpPr>
      <dsp:spPr>
        <a:xfrm>
          <a:off x="1638149" y="1108191"/>
          <a:ext cx="1432735" cy="277793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E" sz="1100" b="1" i="0" kern="1200"/>
            <a:t>Description:</a:t>
          </a:r>
          <a:r>
            <a:rPr lang="en-IE" sz="1100" b="0" i="0" kern="1200"/>
            <a:t> Developed by Facebook's AI Research lab (FAIR), PyTorch is another popular open-source deep learning framework. It is known for its dynamic computational graph, making it more intuitive for researchers and developers.</a:t>
          </a:r>
          <a:endParaRPr lang="en-US" sz="1100" kern="1200"/>
        </a:p>
      </dsp:txBody>
      <dsp:txXfrm>
        <a:off x="1638149" y="1108191"/>
        <a:ext cx="1432735" cy="2777939"/>
      </dsp:txXfrm>
    </dsp:sp>
    <dsp:sp modelId="{1838B9C9-F43A-1F49-8C80-0E4EE7F690B3}">
      <dsp:nvSpPr>
        <dsp:cNvPr id="0" name=""/>
        <dsp:cNvSpPr/>
      </dsp:nvSpPr>
      <dsp:spPr>
        <a:xfrm>
          <a:off x="3271467" y="551115"/>
          <a:ext cx="1432735" cy="55707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b="1" i="0" kern="1200"/>
            <a:t>Keras:</a:t>
          </a:r>
          <a:endParaRPr lang="en-US" sz="1100" kern="1200"/>
        </a:p>
      </dsp:txBody>
      <dsp:txXfrm>
        <a:off x="3271467" y="551115"/>
        <a:ext cx="1432735" cy="557075"/>
      </dsp:txXfrm>
    </dsp:sp>
    <dsp:sp modelId="{92A8BBD9-F116-C24D-B34D-B820B5A327D6}">
      <dsp:nvSpPr>
        <dsp:cNvPr id="0" name=""/>
        <dsp:cNvSpPr/>
      </dsp:nvSpPr>
      <dsp:spPr>
        <a:xfrm>
          <a:off x="3271467" y="1108191"/>
          <a:ext cx="1432735" cy="277793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E" sz="1100" b="1" i="0" kern="1200" dirty="0"/>
            <a:t>Description:</a:t>
          </a:r>
          <a:r>
            <a:rPr lang="en-IE" sz="1100" b="0" i="0" kern="1200" dirty="0"/>
            <a:t> Originally developed as an independent high-level neural networks API, </a:t>
          </a:r>
          <a:r>
            <a:rPr lang="en-IE" sz="1100" b="0" i="0" kern="1200" dirty="0" err="1"/>
            <a:t>Keras</a:t>
          </a:r>
          <a:r>
            <a:rPr lang="en-IE" sz="1100" b="0" i="0" kern="1200" dirty="0"/>
            <a:t> has been integrated with TensorFlow as its official high-level API. It provides a user-friendly interface for building and experimenting with neural networks.</a:t>
          </a:r>
          <a:endParaRPr lang="en-US" sz="1100" kern="1200" dirty="0"/>
        </a:p>
      </dsp:txBody>
      <dsp:txXfrm>
        <a:off x="3271467" y="1108191"/>
        <a:ext cx="1432735" cy="2777939"/>
      </dsp:txXfrm>
    </dsp:sp>
    <dsp:sp modelId="{936E529A-F874-A34E-8050-D5A6FCD394BC}">
      <dsp:nvSpPr>
        <dsp:cNvPr id="0" name=""/>
        <dsp:cNvSpPr/>
      </dsp:nvSpPr>
      <dsp:spPr>
        <a:xfrm>
          <a:off x="4904785" y="551115"/>
          <a:ext cx="1432735" cy="55707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b="1" i="0" kern="1200"/>
            <a:t>Scikit-learn:</a:t>
          </a:r>
          <a:endParaRPr lang="en-US" sz="1100" kern="1200"/>
        </a:p>
      </dsp:txBody>
      <dsp:txXfrm>
        <a:off x="4904785" y="551115"/>
        <a:ext cx="1432735" cy="557075"/>
      </dsp:txXfrm>
    </dsp:sp>
    <dsp:sp modelId="{635DF5C5-196C-2840-8C29-CBE7F0A9516D}">
      <dsp:nvSpPr>
        <dsp:cNvPr id="0" name=""/>
        <dsp:cNvSpPr/>
      </dsp:nvSpPr>
      <dsp:spPr>
        <a:xfrm>
          <a:off x="4904785" y="1108191"/>
          <a:ext cx="1432735" cy="277793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E" sz="1100" b="1" i="0" kern="1200"/>
            <a:t>Description:</a:t>
          </a:r>
          <a:r>
            <a:rPr lang="en-IE" sz="1100" b="0" i="0" kern="1200"/>
            <a:t> Scikit-learn is a machine learning library for Python that focuses on classical ML algorithms. It provides simple and efficient tools for data analysis and modeling, including classification, regression, clustering, and more.</a:t>
          </a:r>
          <a:endParaRPr lang="en-US" sz="1100" kern="1200"/>
        </a:p>
      </dsp:txBody>
      <dsp:txXfrm>
        <a:off x="4904785" y="1108191"/>
        <a:ext cx="1432735" cy="2777939"/>
      </dsp:txXfrm>
    </dsp:sp>
    <dsp:sp modelId="{C96D2D5B-B170-7E4F-955C-086960018956}">
      <dsp:nvSpPr>
        <dsp:cNvPr id="0" name=""/>
        <dsp:cNvSpPr/>
      </dsp:nvSpPr>
      <dsp:spPr>
        <a:xfrm>
          <a:off x="6538104" y="551115"/>
          <a:ext cx="1432735" cy="55707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b="1" i="0" kern="1200"/>
            <a:t>MXNet:</a:t>
          </a:r>
          <a:endParaRPr lang="en-US" sz="1100" kern="1200"/>
        </a:p>
      </dsp:txBody>
      <dsp:txXfrm>
        <a:off x="6538104" y="551115"/>
        <a:ext cx="1432735" cy="557075"/>
      </dsp:txXfrm>
    </dsp:sp>
    <dsp:sp modelId="{33056AC2-AF4D-A746-91CD-88C9DC7B261F}">
      <dsp:nvSpPr>
        <dsp:cNvPr id="0" name=""/>
        <dsp:cNvSpPr/>
      </dsp:nvSpPr>
      <dsp:spPr>
        <a:xfrm>
          <a:off x="6538104" y="1108191"/>
          <a:ext cx="1432735" cy="277793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E" sz="1100" b="1" i="0" kern="1200"/>
            <a:t>Description:</a:t>
          </a:r>
          <a:r>
            <a:rPr lang="en-IE" sz="1100" b="0" i="0" kern="1200"/>
            <a:t> MXNet is an open-source deep learning framework developed by the Apache Software Foundation. It supports both symbolic and imperative programming, making it flexible for a range of deep learning tasks.</a:t>
          </a:r>
          <a:endParaRPr lang="en-US" sz="1100" kern="1200"/>
        </a:p>
      </dsp:txBody>
      <dsp:txXfrm>
        <a:off x="6538104" y="1108191"/>
        <a:ext cx="1432735" cy="2777939"/>
      </dsp:txXfrm>
    </dsp:sp>
    <dsp:sp modelId="{9A4A3307-C9D2-BB44-A4B5-5D12B4C86315}">
      <dsp:nvSpPr>
        <dsp:cNvPr id="0" name=""/>
        <dsp:cNvSpPr/>
      </dsp:nvSpPr>
      <dsp:spPr>
        <a:xfrm>
          <a:off x="8171422" y="551115"/>
          <a:ext cx="1432735" cy="55707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b="1" i="0" kern="1200"/>
            <a:t>Caffe:</a:t>
          </a:r>
          <a:endParaRPr lang="en-US" sz="1100" kern="1200"/>
        </a:p>
      </dsp:txBody>
      <dsp:txXfrm>
        <a:off x="8171422" y="551115"/>
        <a:ext cx="1432735" cy="557075"/>
      </dsp:txXfrm>
    </dsp:sp>
    <dsp:sp modelId="{0627E28F-02E6-2E45-A05C-3830ED5F37D5}">
      <dsp:nvSpPr>
        <dsp:cNvPr id="0" name=""/>
        <dsp:cNvSpPr/>
      </dsp:nvSpPr>
      <dsp:spPr>
        <a:xfrm>
          <a:off x="8171422" y="1108191"/>
          <a:ext cx="1432735" cy="277793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E" sz="1100" b="1" i="0" kern="1200" dirty="0"/>
            <a:t>Description:</a:t>
          </a:r>
          <a:r>
            <a:rPr lang="en-IE" sz="1100" b="0" i="0" kern="1200" dirty="0"/>
            <a:t> Caffe is a deep learning framework developed by the Berkeley Vision and Learning </a:t>
          </a:r>
          <a:r>
            <a:rPr lang="en-IE" sz="1100" b="0" i="0" kern="1200" dirty="0" err="1"/>
            <a:t>Center</a:t>
          </a:r>
          <a:r>
            <a:rPr lang="en-IE" sz="1100" b="0" i="0" kern="1200" dirty="0"/>
            <a:t> (BVLC). It is widely used for image classification and convolutional neural networks (CNNs).</a:t>
          </a:r>
          <a:endParaRPr lang="en-US" sz="1100" kern="1200" dirty="0"/>
        </a:p>
      </dsp:txBody>
      <dsp:txXfrm>
        <a:off x="8171422" y="1108191"/>
        <a:ext cx="1432735" cy="2777939"/>
      </dsp:txXfrm>
    </dsp:sp>
    <dsp:sp modelId="{FBDF1CD9-3770-4640-A4E4-296DB3F68829}">
      <dsp:nvSpPr>
        <dsp:cNvPr id="0" name=""/>
        <dsp:cNvSpPr/>
      </dsp:nvSpPr>
      <dsp:spPr>
        <a:xfrm>
          <a:off x="9804740" y="551115"/>
          <a:ext cx="1432735" cy="557075"/>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b="1" i="0" kern="1200"/>
            <a:t>Microsoft Cognitive Toolkit (CNTK):</a:t>
          </a:r>
          <a:endParaRPr lang="en-US" sz="1100" kern="1200"/>
        </a:p>
      </dsp:txBody>
      <dsp:txXfrm>
        <a:off x="9804740" y="551115"/>
        <a:ext cx="1432735" cy="557075"/>
      </dsp:txXfrm>
    </dsp:sp>
    <dsp:sp modelId="{148E77DA-CFCA-3F4C-BFB0-8655A664F113}">
      <dsp:nvSpPr>
        <dsp:cNvPr id="0" name=""/>
        <dsp:cNvSpPr/>
      </dsp:nvSpPr>
      <dsp:spPr>
        <a:xfrm>
          <a:off x="9804740" y="1108191"/>
          <a:ext cx="1432735" cy="277793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E" sz="1100" b="1" i="0" kern="1200"/>
            <a:t>Description:</a:t>
          </a:r>
          <a:r>
            <a:rPr lang="en-IE" sz="1100" b="0" i="0" kern="1200"/>
            <a:t> Also known as CNTK, the Microsoft Cognitive Toolkit is an open-source deep learning framework developed by Microsoft. It is designed for efficient training of deep learning models.</a:t>
          </a:r>
          <a:endParaRPr lang="en-US" sz="1100" kern="1200"/>
        </a:p>
      </dsp:txBody>
      <dsp:txXfrm>
        <a:off x="9804740" y="1108191"/>
        <a:ext cx="1432735" cy="277793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3094A-8E82-7341-ACC8-B251EBA1AE4D}" type="datetimeFigureOut">
              <a:rPr lang="en-US" smtClean="0"/>
              <a:t>11/27/23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9C6B6-0EFA-8745-B342-5308B7D04554}" type="slidenum">
              <a:rPr lang="en-US" smtClean="0"/>
              <a:t>‹#›</a:t>
            </a:fld>
            <a:endParaRPr lang="en-US"/>
          </a:p>
        </p:txBody>
      </p:sp>
    </p:spTree>
    <p:extLst>
      <p:ext uri="{BB962C8B-B14F-4D97-AF65-F5344CB8AC3E}">
        <p14:creationId xmlns:p14="http://schemas.microsoft.com/office/powerpoint/2010/main" val="371999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a:t>
            </a:r>
          </a:p>
          <a:p>
            <a:endParaRPr lang="en-US" dirty="0"/>
          </a:p>
        </p:txBody>
      </p:sp>
      <p:sp>
        <p:nvSpPr>
          <p:cNvPr id="4" name="Slide Number Placeholder 3"/>
          <p:cNvSpPr>
            <a:spLocks noGrp="1"/>
          </p:cNvSpPr>
          <p:nvPr>
            <p:ph type="sldNum" sz="quarter" idx="5"/>
          </p:nvPr>
        </p:nvSpPr>
        <p:spPr/>
        <p:txBody>
          <a:bodyPr/>
          <a:lstStyle/>
          <a:p>
            <a:fld id="{0809C6B6-0EFA-8745-B342-5308B7D04554}" type="slidenum">
              <a:rPr lang="en-US" smtClean="0"/>
              <a:t>13</a:t>
            </a:fld>
            <a:endParaRPr lang="en-US"/>
          </a:p>
        </p:txBody>
      </p:sp>
    </p:spTree>
    <p:extLst>
      <p:ext uri="{BB962C8B-B14F-4D97-AF65-F5344CB8AC3E}">
        <p14:creationId xmlns:p14="http://schemas.microsoft.com/office/powerpoint/2010/main" val="1588359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02AC24A9-CCB6-4F8D-B8DB-C2F3692CFA5A}" type="datetimeFigureOut">
              <a:rPr lang="en-US" smtClean="0"/>
              <a:t>11/27/23</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3381405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11/27/23</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3149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3167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35003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6852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AC24A9-CCB6-4F8D-B8DB-C2F3692CFA5A}"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97538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AC24A9-CCB6-4F8D-B8DB-C2F3692CFA5A}"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8935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6059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129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110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406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61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11/27/23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666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4704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11/27/23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28578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11/27/23</a:t>
            </a:fld>
            <a:endParaRPr lang="en-US" dirty="0"/>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9130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11/27/23</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9454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02AC24A9-CCB6-4F8D-B8DB-C2F3692CFA5A}" type="datetimeFigureOut">
              <a:rPr lang="en-US" smtClean="0"/>
              <a:t>11/27/23</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48096223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ws.amazon.com/data-exchange/" TargetMode="External"/><Relationship Id="rId2" Type="http://schemas.openxmlformats.org/officeDocument/2006/relationships/hyperlink" Target="https://data.europa.eu/e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thedatafrog.com/en/articles/handwritten-digit-recognition-scikit-learn/" TargetMode="External"/><Relationship Id="rId7" Type="http://schemas.openxmlformats.org/officeDocument/2006/relationships/hyperlink" Target="https://learning.oreilly.com/library/view/mastering-azure-machine/9781803232416/B17928_01_ePub.xhtml#_idParaDest-34" TargetMode="External"/><Relationship Id="rId2" Type="http://schemas.openxmlformats.org/officeDocument/2006/relationships/hyperlink" Target="https://sitn.hms.harvard.edu/flash/2017/history-artificial-intelligence/" TargetMode="External"/><Relationship Id="rId1" Type="http://schemas.openxmlformats.org/officeDocument/2006/relationships/slideLayout" Target="../slideLayouts/slideLayout2.xml"/><Relationship Id="rId6" Type="http://schemas.openxmlformats.org/officeDocument/2006/relationships/hyperlink" Target="https://builtin.com/artificial-intelligence/artificial-intelligence-future" TargetMode="External"/><Relationship Id="rId5" Type="http://schemas.openxmlformats.org/officeDocument/2006/relationships/hyperlink" Target="https://www.coursera.org/learn/no-code-ml-aws/lecture/" TargetMode="External"/><Relationship Id="rId4" Type="http://schemas.openxmlformats.org/officeDocument/2006/relationships/hyperlink" Target="https://scikit-learn.org/stable/auto_examples/classification/plot_digits_classification.html#sphx-glr-auto-examples-classification-plot-digits-classification-py"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Neon 3D circle art">
            <a:extLst>
              <a:ext uri="{FF2B5EF4-FFF2-40B4-BE49-F238E27FC236}">
                <a16:creationId xmlns:a16="http://schemas.microsoft.com/office/drawing/2014/main" id="{25B76562-27D0-9803-232C-CA36C19D2701}"/>
              </a:ext>
            </a:extLst>
          </p:cNvPr>
          <p:cNvPicPr>
            <a:picLocks noChangeAspect="1"/>
          </p:cNvPicPr>
          <p:nvPr/>
        </p:nvPicPr>
        <p:blipFill rotWithShape="1">
          <a:blip r:embed="rId2"/>
          <a:srcRect l="6466" r="3247" b="8"/>
          <a:stretch/>
        </p:blipFill>
        <p:spPr>
          <a:xfrm>
            <a:off x="20" y="10"/>
            <a:ext cx="8668492" cy="6857990"/>
          </a:xfrm>
          <a:prstGeom prst="rect">
            <a:avLst/>
          </a:prstGeom>
        </p:spPr>
      </p:pic>
      <p:sp>
        <p:nvSpPr>
          <p:cNvPr id="2" name="Title"/>
          <p:cNvSpPr>
            <a:spLocks noGrp="1"/>
          </p:cNvSpPr>
          <p:nvPr>
            <p:ph type="ctrTitle"/>
          </p:nvPr>
        </p:nvSpPr>
        <p:spPr>
          <a:xfrm>
            <a:off x="6334125" y="2299854"/>
            <a:ext cx="5314949" cy="5177271"/>
          </a:xfrm>
        </p:spPr>
        <p:txBody>
          <a:bodyPr anchor="b">
            <a:normAutofit fontScale="90000"/>
          </a:bodyPr>
          <a:lstStyle/>
          <a:p>
            <a:br>
              <a:rPr lang="en-GB" sz="4800" dirty="0"/>
            </a:br>
            <a:br>
              <a:rPr lang="en-GB" sz="4800" dirty="0"/>
            </a:br>
            <a:br>
              <a:rPr lang="en-GB" sz="4800" dirty="0"/>
            </a:br>
            <a:br>
              <a:rPr lang="en-GB" sz="4800" dirty="0"/>
            </a:br>
            <a:r>
              <a:rPr lang="en-GB" sz="4800" dirty="0"/>
              <a:t>AI in Business</a:t>
            </a:r>
            <a:br>
              <a:rPr lang="en-GB" sz="4800" dirty="0"/>
            </a:br>
            <a:br>
              <a:rPr lang="en-GB" sz="4800" dirty="0"/>
            </a:br>
            <a:r>
              <a:rPr lang="en-GB" sz="4800" dirty="0"/>
              <a:t>Tools, Technology &amp;</a:t>
            </a:r>
            <a:br>
              <a:rPr lang="en-GB" sz="4800" dirty="0"/>
            </a:br>
            <a:r>
              <a:rPr lang="en-GB" sz="4800" dirty="0"/>
              <a:t>Demos</a:t>
            </a:r>
            <a:br>
              <a:rPr lang="en-GB" sz="4800" dirty="0"/>
            </a:br>
            <a:br>
              <a:rPr lang="en-GB" sz="4800" dirty="0"/>
            </a:br>
            <a:r>
              <a:rPr lang="en-GB" sz="4400" dirty="0"/>
              <a:t>Presented by</a:t>
            </a:r>
            <a:br>
              <a:rPr lang="en-GB" sz="4400" dirty="0"/>
            </a:br>
            <a:r>
              <a:rPr lang="en-GB" sz="4400" dirty="0"/>
              <a:t>Brian Byrne MSc</a:t>
            </a:r>
            <a:br>
              <a:rPr lang="en-GB" sz="4800" dirty="0"/>
            </a:br>
            <a:br>
              <a:rPr lang="en-GB" sz="4800" dirty="0"/>
            </a:br>
            <a:r>
              <a:rPr lang="en-GB" sz="4800" dirty="0"/>
              <a:t> </a:t>
            </a:r>
            <a:endParaRPr sz="4800" dirty="0"/>
          </a:p>
        </p:txBody>
      </p:sp>
    </p:spTree>
    <p:extLst>
      <p:ext uri="{BB962C8B-B14F-4D97-AF65-F5344CB8AC3E}">
        <p14:creationId xmlns:p14="http://schemas.microsoft.com/office/powerpoint/2010/main" val="819340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E392-2714-931D-307F-6A432772C9CE}"/>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795CA7C0-FE4C-1950-CFD3-F32019F52149}"/>
              </a:ext>
            </a:extLst>
          </p:cNvPr>
          <p:cNvSpPr>
            <a:spLocks noGrp="1"/>
          </p:cNvSpPr>
          <p:nvPr>
            <p:ph idx="1"/>
          </p:nvPr>
        </p:nvSpPr>
        <p:spPr/>
        <p:txBody>
          <a:bodyPr/>
          <a:lstStyle/>
          <a:p>
            <a:r>
              <a:rPr lang="en-US" dirty="0"/>
              <a:t>What is Machine Learning </a:t>
            </a:r>
          </a:p>
          <a:p>
            <a:pPr marL="0" indent="0" algn="l">
              <a:buNone/>
            </a:pPr>
            <a:r>
              <a:rPr lang="en-IE" b="0" i="0" u="none" strike="noStrike" dirty="0">
                <a:effectLst/>
                <a:latin typeface="Söhne"/>
              </a:rPr>
              <a:t>Machine Learning (ML) is a subfield of artificial intelligence (AI) that focuses on the </a:t>
            </a:r>
            <a:r>
              <a:rPr lang="en-IE" b="0" i="0" u="none" strike="noStrike" dirty="0">
                <a:effectLst/>
                <a:highlight>
                  <a:srgbClr val="FFFF00"/>
                </a:highlight>
                <a:latin typeface="Söhne"/>
              </a:rPr>
              <a:t>development of algorithms and statistical models </a:t>
            </a:r>
            <a:r>
              <a:rPr lang="en-IE" b="0" i="0" u="none" strike="noStrike" dirty="0">
                <a:effectLst/>
                <a:latin typeface="Söhne"/>
              </a:rPr>
              <a:t>that enable computers to perform tasks without explicit programming. The primary goal of machine learning is to enable computers to learn from data and </a:t>
            </a:r>
            <a:r>
              <a:rPr lang="en-IE" b="0" i="0" u="none" strike="noStrike" dirty="0">
                <a:effectLst/>
                <a:highlight>
                  <a:srgbClr val="FFFF00"/>
                </a:highlight>
                <a:latin typeface="Söhne"/>
              </a:rPr>
              <a:t>make predictions </a:t>
            </a:r>
            <a:r>
              <a:rPr lang="en-IE" b="0" i="0" u="none" strike="noStrike" dirty="0">
                <a:effectLst/>
                <a:latin typeface="Söhne"/>
              </a:rPr>
              <a:t>or decisions based on that learning.</a:t>
            </a:r>
          </a:p>
          <a:p>
            <a:pPr marL="0" indent="0">
              <a:buNone/>
            </a:pPr>
            <a:br>
              <a:rPr lang="en-IE" dirty="0"/>
            </a:br>
            <a:endParaRPr lang="en-US" dirty="0"/>
          </a:p>
        </p:txBody>
      </p:sp>
    </p:spTree>
    <p:extLst>
      <p:ext uri="{BB962C8B-B14F-4D97-AF65-F5344CB8AC3E}">
        <p14:creationId xmlns:p14="http://schemas.microsoft.com/office/powerpoint/2010/main" val="254545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E5E3-8604-3CDE-9287-F4E39999D0C6}"/>
              </a:ext>
            </a:extLst>
          </p:cNvPr>
          <p:cNvSpPr>
            <a:spLocks noGrp="1"/>
          </p:cNvSpPr>
          <p:nvPr>
            <p:ph type="title"/>
          </p:nvPr>
        </p:nvSpPr>
        <p:spPr/>
        <p:txBody>
          <a:bodyPr/>
          <a:lstStyle/>
          <a:p>
            <a:r>
              <a:rPr lang="en-US" dirty="0"/>
              <a:t>Data Analytics </a:t>
            </a:r>
          </a:p>
        </p:txBody>
      </p:sp>
      <p:sp>
        <p:nvSpPr>
          <p:cNvPr id="3" name="Content Placeholder 2">
            <a:extLst>
              <a:ext uri="{FF2B5EF4-FFF2-40B4-BE49-F238E27FC236}">
                <a16:creationId xmlns:a16="http://schemas.microsoft.com/office/drawing/2014/main" id="{A9A7EE8E-ABE4-7AF0-F808-46E482ED59B5}"/>
              </a:ext>
            </a:extLst>
          </p:cNvPr>
          <p:cNvSpPr>
            <a:spLocks noGrp="1"/>
          </p:cNvSpPr>
          <p:nvPr>
            <p:ph idx="1"/>
          </p:nvPr>
        </p:nvSpPr>
        <p:spPr>
          <a:xfrm>
            <a:off x="1027611" y="2281646"/>
            <a:ext cx="9683932" cy="4267200"/>
          </a:xfrm>
        </p:spPr>
        <p:txBody>
          <a:bodyPr>
            <a:normAutofit/>
          </a:bodyPr>
          <a:lstStyle/>
          <a:p>
            <a:r>
              <a:rPr lang="en-US" dirty="0"/>
              <a:t>What is Data Analytics – </a:t>
            </a:r>
          </a:p>
          <a:p>
            <a:pPr marL="457200" lvl="1" indent="0">
              <a:buNone/>
            </a:pPr>
            <a:r>
              <a:rPr lang="en-IE" b="0" i="0" u="none" strike="noStrike" dirty="0">
                <a:solidFill>
                  <a:schemeClr val="tx1"/>
                </a:solidFill>
                <a:effectLst/>
                <a:latin typeface="Söhne"/>
              </a:rPr>
              <a:t>Data analytics, in the context of Artificial Intelligence (AI), refers to the </a:t>
            </a:r>
            <a:r>
              <a:rPr lang="en-IE" b="0" i="0" u="none" strike="noStrike" dirty="0">
                <a:solidFill>
                  <a:schemeClr val="tx1"/>
                </a:solidFill>
                <a:effectLst/>
                <a:highlight>
                  <a:srgbClr val="FFFF00"/>
                </a:highlight>
                <a:latin typeface="Söhne"/>
              </a:rPr>
              <a:t>process of examining and interpreting large volumes of data to extract meaningful insights, patterns, and knowledge</a:t>
            </a:r>
            <a:r>
              <a:rPr lang="en-IE" b="0" i="0" u="none" strike="noStrike" dirty="0">
                <a:solidFill>
                  <a:schemeClr val="tx1"/>
                </a:solidFill>
                <a:effectLst/>
                <a:latin typeface="Söhne"/>
              </a:rPr>
              <a:t>. Data analytics serves as a foundational element for many AI applications, providing the raw material necessary for training machine learning models and making informed decisions.</a:t>
            </a:r>
            <a:endParaRPr lang="en-US" b="0" i="0" u="none" strike="noStrike" dirty="0">
              <a:solidFill>
                <a:srgbClr val="ECECF1"/>
              </a:solidFill>
              <a:effectLst/>
              <a:latin typeface="Söhne"/>
            </a:endParaRPr>
          </a:p>
          <a:p>
            <a:r>
              <a:rPr lang="en-US" dirty="0">
                <a:solidFill>
                  <a:schemeClr val="tx1"/>
                </a:solidFill>
                <a:latin typeface="Söhne"/>
              </a:rPr>
              <a:t>Why we need Data </a:t>
            </a:r>
            <a:r>
              <a:rPr lang="en-US" dirty="0"/>
              <a:t>Analytics ?</a:t>
            </a:r>
            <a:r>
              <a:rPr lang="en-US" dirty="0">
                <a:solidFill>
                  <a:schemeClr val="tx1"/>
                </a:solidFill>
                <a:latin typeface="Söhne"/>
              </a:rPr>
              <a:t> </a:t>
            </a:r>
          </a:p>
          <a:p>
            <a:pPr marL="457200" lvl="1" indent="0">
              <a:buNone/>
            </a:pPr>
            <a:r>
              <a:rPr lang="en-IE" dirty="0">
                <a:solidFill>
                  <a:schemeClr val="tx1"/>
                </a:solidFill>
                <a:latin typeface="Söhne"/>
              </a:rPr>
              <a:t>D</a:t>
            </a:r>
            <a:r>
              <a:rPr lang="en-IE" b="0" i="0" u="none" strike="noStrike" dirty="0">
                <a:solidFill>
                  <a:schemeClr val="tx1"/>
                </a:solidFill>
                <a:effectLst/>
                <a:latin typeface="Söhne"/>
              </a:rPr>
              <a:t>ata analytics </a:t>
            </a:r>
            <a:r>
              <a:rPr lang="en-IE" b="0" i="0" u="none" strike="noStrike" dirty="0">
                <a:solidFill>
                  <a:schemeClr val="tx1"/>
                </a:solidFill>
                <a:effectLst/>
                <a:highlight>
                  <a:srgbClr val="FFFF00"/>
                </a:highlight>
                <a:latin typeface="Söhne"/>
              </a:rPr>
              <a:t>provides the foundation for AI by supplying the data needed to train models</a:t>
            </a:r>
            <a:r>
              <a:rPr lang="en-IE" b="0" i="0" u="none" strike="noStrike" dirty="0">
                <a:solidFill>
                  <a:schemeClr val="tx1"/>
                </a:solidFill>
                <a:effectLst/>
                <a:latin typeface="Söhne"/>
              </a:rPr>
              <a:t>, generating insights to drive decision-making, and facilitating continuous improvement through monitoring and feedback loops. The synergy between data analytics and AI enables organizations to leverage the power of data for smarter, more informed decision-making and problem-solving.</a:t>
            </a:r>
          </a:p>
          <a:p>
            <a:r>
              <a:rPr lang="en-IE" dirty="0">
                <a:solidFill>
                  <a:schemeClr val="tx1"/>
                </a:solidFill>
                <a:latin typeface="Söhne"/>
              </a:rPr>
              <a:t>Examples include targeted banking products, Personalized entertainment choices etc.</a:t>
            </a:r>
            <a:endParaRPr lang="en-IE" b="0" i="0" u="none" strike="noStrike" dirty="0">
              <a:solidFill>
                <a:schemeClr val="tx1"/>
              </a:solidFill>
              <a:effectLst/>
              <a:latin typeface="Söhne"/>
            </a:endParaRPr>
          </a:p>
        </p:txBody>
      </p:sp>
    </p:spTree>
    <p:extLst>
      <p:ext uri="{BB962C8B-B14F-4D97-AF65-F5344CB8AC3E}">
        <p14:creationId xmlns:p14="http://schemas.microsoft.com/office/powerpoint/2010/main" val="882459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3ADF-2690-9565-B52C-8D3824026282}"/>
              </a:ext>
            </a:extLst>
          </p:cNvPr>
          <p:cNvSpPr>
            <a:spLocks noGrp="1"/>
          </p:cNvSpPr>
          <p:nvPr>
            <p:ph type="title"/>
          </p:nvPr>
        </p:nvSpPr>
        <p:spPr/>
        <p:txBody>
          <a:bodyPr/>
          <a:lstStyle/>
          <a:p>
            <a:r>
              <a:rPr lang="en-IE" b="0" i="0" u="none" strike="noStrike" dirty="0">
                <a:solidFill>
                  <a:srgbClr val="ECECF1"/>
                </a:solidFill>
                <a:effectLst/>
                <a:latin typeface="Söhne"/>
              </a:rPr>
              <a:t>Key concepts within AI</a:t>
            </a:r>
            <a:endParaRPr lang="en-US" dirty="0"/>
          </a:p>
        </p:txBody>
      </p:sp>
      <p:sp>
        <p:nvSpPr>
          <p:cNvPr id="3" name="Content Placeholder 2">
            <a:extLst>
              <a:ext uri="{FF2B5EF4-FFF2-40B4-BE49-F238E27FC236}">
                <a16:creationId xmlns:a16="http://schemas.microsoft.com/office/drawing/2014/main" id="{5CFC27E1-0098-C706-4C7E-17094A472DC6}"/>
              </a:ext>
            </a:extLst>
          </p:cNvPr>
          <p:cNvSpPr>
            <a:spLocks noGrp="1"/>
          </p:cNvSpPr>
          <p:nvPr>
            <p:ph idx="1"/>
          </p:nvPr>
        </p:nvSpPr>
        <p:spPr>
          <a:xfrm>
            <a:off x="323850" y="2260120"/>
            <a:ext cx="11175161" cy="4597880"/>
          </a:xfrm>
        </p:spPr>
        <p:txBody>
          <a:bodyPr>
            <a:normAutofit fontScale="92500" lnSpcReduction="10000"/>
          </a:bodyPr>
          <a:lstStyle/>
          <a:p>
            <a:r>
              <a:rPr lang="en-IE" b="1" i="0" u="none" strike="noStrike" dirty="0">
                <a:effectLst/>
                <a:latin typeface="Söhne"/>
              </a:rPr>
              <a:t>Machine Learning (ML):</a:t>
            </a:r>
            <a:r>
              <a:rPr lang="en-IE" b="0" i="0" u="none" strike="noStrike" dirty="0">
                <a:effectLst/>
                <a:latin typeface="Söhne"/>
              </a:rPr>
              <a:t> A subset of AI that involves the development of algorithms and statistical models that enable computers to improve their performance on a task over time through experience. This learning process is often data-driven. I</a:t>
            </a:r>
            <a:r>
              <a:rPr lang="en-IE" b="0" i="0" u="none" strike="noStrike" dirty="0">
                <a:solidFill>
                  <a:schemeClr val="tx1"/>
                </a:solidFill>
                <a:effectLst/>
                <a:latin typeface="Söhne"/>
              </a:rPr>
              <a:t>nstead of being explicitly programmed to perform a task, a </a:t>
            </a:r>
            <a:r>
              <a:rPr lang="en-IE" b="0" i="0" u="none" strike="noStrike" dirty="0">
                <a:solidFill>
                  <a:schemeClr val="tx1"/>
                </a:solidFill>
                <a:effectLst/>
                <a:highlight>
                  <a:srgbClr val="FFFF00"/>
                </a:highlight>
                <a:latin typeface="Söhne"/>
              </a:rPr>
              <a:t>machine learning model learns patterns </a:t>
            </a:r>
            <a:r>
              <a:rPr lang="en-IE" b="0" i="0" u="none" strike="noStrike" dirty="0">
                <a:solidFill>
                  <a:schemeClr val="tx1"/>
                </a:solidFill>
                <a:effectLst/>
                <a:latin typeface="Söhne"/>
              </a:rPr>
              <a:t>and relationships from examples.</a:t>
            </a:r>
          </a:p>
          <a:p>
            <a:r>
              <a:rPr lang="en-IE" b="1" i="0" u="none" strike="noStrike" dirty="0">
                <a:effectLst/>
                <a:latin typeface="Söhne"/>
              </a:rPr>
              <a:t>Deep Learning:</a:t>
            </a:r>
            <a:r>
              <a:rPr lang="en-IE" b="0" i="0" u="none" strike="noStrike" dirty="0">
                <a:effectLst/>
                <a:latin typeface="Söhne"/>
              </a:rPr>
              <a:t> A specialized field of machine learning inspired by the structure and function of the human brain's neural networks. Deep learning involves training artificial neural networks on large datasets to </a:t>
            </a:r>
            <a:r>
              <a:rPr lang="en-IE" b="0" i="0" u="none" strike="noStrike" dirty="0">
                <a:effectLst/>
                <a:highlight>
                  <a:srgbClr val="FFFF00"/>
                </a:highlight>
                <a:latin typeface="Söhne"/>
              </a:rPr>
              <a:t>recognize patterns </a:t>
            </a:r>
            <a:r>
              <a:rPr lang="en-IE" b="0" i="0" u="none" strike="noStrike" dirty="0">
                <a:effectLst/>
                <a:latin typeface="Söhne"/>
              </a:rPr>
              <a:t>and make decisions.</a:t>
            </a:r>
          </a:p>
          <a:p>
            <a:r>
              <a:rPr lang="en-IE" b="1" i="0" u="none" strike="noStrike" dirty="0">
                <a:effectLst/>
                <a:latin typeface="Söhne"/>
              </a:rPr>
              <a:t>Natural Language Processing (NLP):</a:t>
            </a:r>
            <a:r>
              <a:rPr lang="en-IE" b="0" i="0" u="none" strike="noStrike" dirty="0">
                <a:effectLst/>
                <a:latin typeface="Söhne"/>
              </a:rPr>
              <a:t> The ability of machines to understand, interpret, and generate human language. NLP is essential for applications like language translation, chatbots, and sentiment analysis.</a:t>
            </a:r>
          </a:p>
          <a:p>
            <a:r>
              <a:rPr lang="en-IE" b="1" i="0" u="none" strike="noStrike" dirty="0">
                <a:effectLst/>
                <a:latin typeface="Söhne"/>
              </a:rPr>
              <a:t>Computer Vision:</a:t>
            </a:r>
            <a:r>
              <a:rPr lang="en-IE" b="0" i="0" u="none" strike="noStrike" dirty="0">
                <a:effectLst/>
                <a:latin typeface="Söhne"/>
              </a:rPr>
              <a:t> Enabling machines to interpret and make decisions based on visual data. Computer vision is used in image and video recognition, facial recognition, object detection, and autonomous vehicles.</a:t>
            </a:r>
          </a:p>
          <a:p>
            <a:r>
              <a:rPr lang="en-IE" b="1" i="0" u="none" strike="noStrike" dirty="0">
                <a:effectLst/>
                <a:latin typeface="Söhne"/>
              </a:rPr>
              <a:t>Robotics:</a:t>
            </a:r>
            <a:r>
              <a:rPr lang="en-IE" b="0" i="0" u="none" strike="noStrike" dirty="0">
                <a:effectLst/>
                <a:latin typeface="Söhne"/>
              </a:rPr>
              <a:t> Combining AI with physical machines to create robots that can perform tasks in the real world. This includes industrial robots, drones, and robotic process automation.</a:t>
            </a:r>
          </a:p>
          <a:p>
            <a:r>
              <a:rPr lang="en-IE" b="1" i="0" u="none" strike="noStrike" dirty="0">
                <a:effectLst/>
                <a:latin typeface="Söhne"/>
              </a:rPr>
              <a:t>Expert Systems:</a:t>
            </a:r>
            <a:r>
              <a:rPr lang="en-IE" b="0" i="0" u="none" strike="noStrike" dirty="0">
                <a:effectLst/>
                <a:latin typeface="Söhne"/>
              </a:rPr>
              <a:t> Rule-based systems that emulate the decision-making abilities of a human expert in a particular domain. They use a knowledge base of human expertise and an inference engine to draw conclusions.</a:t>
            </a:r>
          </a:p>
          <a:p>
            <a:endParaRPr lang="en-US" dirty="0"/>
          </a:p>
        </p:txBody>
      </p:sp>
    </p:spTree>
    <p:extLst>
      <p:ext uri="{BB962C8B-B14F-4D97-AF65-F5344CB8AC3E}">
        <p14:creationId xmlns:p14="http://schemas.microsoft.com/office/powerpoint/2010/main" val="422463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1916-59B2-E9D1-9586-E4411A24C886}"/>
              </a:ext>
            </a:extLst>
          </p:cNvPr>
          <p:cNvSpPr>
            <a:spLocks noGrp="1"/>
          </p:cNvSpPr>
          <p:nvPr>
            <p:ph type="title"/>
          </p:nvPr>
        </p:nvSpPr>
        <p:spPr/>
        <p:txBody>
          <a:bodyPr/>
          <a:lstStyle/>
          <a:p>
            <a:r>
              <a:rPr lang="en-GB" dirty="0"/>
              <a:t>Why is AI Popular Now ?</a:t>
            </a:r>
            <a:endParaRPr lang="en-US" dirty="0"/>
          </a:p>
        </p:txBody>
      </p:sp>
      <p:sp>
        <p:nvSpPr>
          <p:cNvPr id="3" name="Content Placeholder 2">
            <a:extLst>
              <a:ext uri="{FF2B5EF4-FFF2-40B4-BE49-F238E27FC236}">
                <a16:creationId xmlns:a16="http://schemas.microsoft.com/office/drawing/2014/main" id="{65E8EB6D-C9E4-7867-3EAD-AA4BDBA5816A}"/>
              </a:ext>
            </a:extLst>
          </p:cNvPr>
          <p:cNvSpPr>
            <a:spLocks noGrp="1"/>
          </p:cNvSpPr>
          <p:nvPr>
            <p:ph idx="1"/>
          </p:nvPr>
        </p:nvSpPr>
        <p:spPr>
          <a:xfrm>
            <a:off x="323850" y="2066925"/>
            <a:ext cx="10804225" cy="4791074"/>
          </a:xfrm>
        </p:spPr>
        <p:txBody>
          <a:bodyPr>
            <a:normAutofit fontScale="92500" lnSpcReduction="20000"/>
          </a:bodyPr>
          <a:lstStyle/>
          <a:p>
            <a:r>
              <a:rPr lang="en-IE" b="1" i="0" u="none" strike="noStrike" dirty="0">
                <a:effectLst/>
                <a:latin typeface="Söhne"/>
              </a:rPr>
              <a:t>Advancements in Technology:</a:t>
            </a:r>
            <a:endParaRPr lang="en-IE" b="0" i="0" u="none" strike="noStrike" dirty="0">
              <a:effectLst/>
              <a:latin typeface="Söhne"/>
            </a:endParaRPr>
          </a:p>
          <a:p>
            <a:pPr lvl="1"/>
            <a:r>
              <a:rPr lang="en-IE" b="0" i="0" u="none" strike="noStrike" dirty="0">
                <a:effectLst/>
                <a:latin typeface="Söhne"/>
              </a:rPr>
              <a:t>Breakthroughs in hardware, especially the development of Graphics Processing Units (GPUs) and specialized hardware for AI tasks, have significantly increased computational power. This has enabled the training of complex AI models, particularly in deep learning.</a:t>
            </a:r>
          </a:p>
          <a:p>
            <a:r>
              <a:rPr lang="en-IE" b="1" i="0" u="none" strike="noStrike" dirty="0">
                <a:effectLst/>
                <a:latin typeface="Söhne"/>
              </a:rPr>
              <a:t>Big Data Availability:</a:t>
            </a:r>
            <a:endParaRPr lang="en-IE" b="0" i="0" u="none" strike="noStrike" dirty="0">
              <a:effectLst/>
              <a:latin typeface="Söhne"/>
            </a:endParaRPr>
          </a:p>
          <a:p>
            <a:pPr lvl="1"/>
            <a:r>
              <a:rPr lang="en-IE" b="0" i="0" u="none" strike="noStrike" dirty="0">
                <a:effectLst/>
                <a:latin typeface="Söhne"/>
              </a:rPr>
              <a:t>The proliferation of digital data has provided a massive amount of information for training AI models. The availability of vast datasets is crucial for machine learning algorithms to learn and generalize patterns effectively.</a:t>
            </a:r>
          </a:p>
          <a:p>
            <a:r>
              <a:rPr lang="en-IE" b="1" i="0" u="none" strike="noStrike" dirty="0">
                <a:effectLst/>
                <a:latin typeface="Söhne"/>
              </a:rPr>
              <a:t>Open Source and Collaboration:</a:t>
            </a:r>
            <a:endParaRPr lang="en-IE" b="0" i="0" u="none" strike="noStrike" dirty="0">
              <a:effectLst/>
              <a:latin typeface="Söhne"/>
            </a:endParaRPr>
          </a:p>
          <a:p>
            <a:pPr lvl="1"/>
            <a:r>
              <a:rPr lang="en-IE" b="0" i="0" u="none" strike="noStrike" dirty="0">
                <a:effectLst/>
                <a:latin typeface="Söhne"/>
              </a:rPr>
              <a:t>Many AI tools and frameworks, including TensorFlow and </a:t>
            </a:r>
            <a:r>
              <a:rPr lang="en-IE" b="0" i="0" u="none" strike="noStrike" dirty="0" err="1">
                <a:effectLst/>
                <a:latin typeface="Söhne"/>
              </a:rPr>
              <a:t>PyTorch</a:t>
            </a:r>
            <a:r>
              <a:rPr lang="en-IE" b="0" i="0" u="none" strike="noStrike" dirty="0">
                <a:effectLst/>
                <a:latin typeface="Söhne"/>
              </a:rPr>
              <a:t>, are open source. This has facilitated collaboration and knowledge-sharing within the AI community, accelerating research and development.</a:t>
            </a:r>
          </a:p>
          <a:p>
            <a:r>
              <a:rPr lang="en-IE" b="1" i="0" u="none" strike="noStrike" dirty="0">
                <a:effectLst/>
                <a:latin typeface="Söhne"/>
              </a:rPr>
              <a:t>Algorithmic Advances:</a:t>
            </a:r>
            <a:endParaRPr lang="en-IE" b="0" i="0" u="none" strike="noStrike" dirty="0">
              <a:effectLst/>
              <a:latin typeface="Söhne"/>
            </a:endParaRPr>
          </a:p>
          <a:p>
            <a:pPr lvl="1"/>
            <a:r>
              <a:rPr lang="en-IE" b="0" i="0" u="none" strike="noStrike" dirty="0">
                <a:effectLst/>
                <a:latin typeface="Söhne"/>
              </a:rPr>
              <a:t>There have been significant advancements in AI algorithms, particularly in the field of deep learning. Neural networks with many layers (deep neural networks) have proven effective in tasks such as image recognition, natural language processing, and more.</a:t>
            </a:r>
          </a:p>
          <a:p>
            <a:r>
              <a:rPr lang="en-IE" b="1" i="0" u="none" strike="noStrike" dirty="0">
                <a:effectLst/>
                <a:latin typeface="Söhne"/>
              </a:rPr>
              <a:t>Cloud Computing:</a:t>
            </a:r>
            <a:endParaRPr lang="en-IE" b="0" i="0" u="none" strike="noStrike" dirty="0">
              <a:effectLst/>
              <a:latin typeface="Söhne"/>
            </a:endParaRPr>
          </a:p>
          <a:p>
            <a:pPr lvl="1"/>
            <a:r>
              <a:rPr lang="en-IE" b="0" i="0" u="none" strike="noStrike" dirty="0">
                <a:effectLst/>
                <a:latin typeface="Söhne"/>
              </a:rPr>
              <a:t>The availability of cloud computing resources allows researchers and businesses to access powerful computing infrastructure without the need for large upfront investments. Cloud platforms like AWS, Google Cloud, and Azure offer scalable solutions for AI development and deployment.</a:t>
            </a:r>
          </a:p>
          <a:p>
            <a:endParaRPr lang="en-US" dirty="0"/>
          </a:p>
        </p:txBody>
      </p:sp>
    </p:spTree>
    <p:extLst>
      <p:ext uri="{BB962C8B-B14F-4D97-AF65-F5344CB8AC3E}">
        <p14:creationId xmlns:p14="http://schemas.microsoft.com/office/powerpoint/2010/main" val="411584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4EBD-47FE-1084-6000-AD07780E0715}"/>
              </a:ext>
            </a:extLst>
          </p:cNvPr>
          <p:cNvSpPr>
            <a:spLocks noGrp="1"/>
          </p:cNvSpPr>
          <p:nvPr>
            <p:ph type="title"/>
          </p:nvPr>
        </p:nvSpPr>
        <p:spPr/>
        <p:txBody>
          <a:bodyPr/>
          <a:lstStyle/>
          <a:p>
            <a:r>
              <a:rPr lang="en-US" dirty="0"/>
              <a:t>Example Business Problem and AI Models</a:t>
            </a:r>
          </a:p>
        </p:txBody>
      </p:sp>
      <p:sp>
        <p:nvSpPr>
          <p:cNvPr id="3" name="Content Placeholder 2">
            <a:extLst>
              <a:ext uri="{FF2B5EF4-FFF2-40B4-BE49-F238E27FC236}">
                <a16:creationId xmlns:a16="http://schemas.microsoft.com/office/drawing/2014/main" id="{A278B99F-19C6-BB13-94D5-F0A64DBC7929}"/>
              </a:ext>
            </a:extLst>
          </p:cNvPr>
          <p:cNvSpPr>
            <a:spLocks noGrp="1"/>
          </p:cNvSpPr>
          <p:nvPr>
            <p:ph idx="1"/>
          </p:nvPr>
        </p:nvSpPr>
        <p:spPr>
          <a:xfrm>
            <a:off x="500743" y="2076994"/>
            <a:ext cx="11190514" cy="4781006"/>
          </a:xfrm>
        </p:spPr>
        <p:txBody>
          <a:bodyPr>
            <a:normAutofit fontScale="55000" lnSpcReduction="20000"/>
          </a:bodyPr>
          <a:lstStyle/>
          <a:p>
            <a:pPr algn="l">
              <a:buFont typeface="+mj-lt"/>
              <a:buAutoNum type="arabicPeriod"/>
            </a:pPr>
            <a:r>
              <a:rPr lang="en-IE" b="1" i="0" u="none" strike="noStrike" dirty="0">
                <a:effectLst/>
                <a:latin typeface="Söhne"/>
              </a:rPr>
              <a:t>Customer Churn Prediction:</a:t>
            </a:r>
            <a:endParaRPr lang="en-IE" b="0" i="0" u="none" strike="noStrike" dirty="0">
              <a:effectLst/>
              <a:latin typeface="Söhne"/>
            </a:endParaRPr>
          </a:p>
          <a:p>
            <a:pPr marL="742950" lvl="1" indent="-285750" algn="l">
              <a:buFont typeface="+mj-lt"/>
              <a:buAutoNum type="arabicPeriod"/>
            </a:pPr>
            <a:r>
              <a:rPr lang="en-IE" b="1" i="0" u="none" strike="noStrike" dirty="0">
                <a:effectLst/>
                <a:latin typeface="Söhne"/>
              </a:rPr>
              <a:t>Business Problem:</a:t>
            </a:r>
            <a:r>
              <a:rPr lang="en-IE" b="0" i="0" u="none" strike="noStrike" dirty="0">
                <a:effectLst/>
                <a:latin typeface="Söhne"/>
              </a:rPr>
              <a:t> Identifying customers who are likely to churn (cancel their subscription or leave a service) is crucial for retention strategies.</a:t>
            </a:r>
          </a:p>
          <a:p>
            <a:pPr marL="742950" lvl="1" indent="-285750" algn="l">
              <a:buFont typeface="+mj-lt"/>
              <a:buAutoNum type="arabicPeriod"/>
            </a:pPr>
            <a:r>
              <a:rPr lang="en-IE" b="1" i="0" u="none" strike="noStrike" dirty="0">
                <a:effectLst/>
                <a:latin typeface="Söhne"/>
              </a:rPr>
              <a:t>AI Model:</a:t>
            </a:r>
            <a:r>
              <a:rPr lang="en-IE" b="0" i="0" u="none" strike="noStrike" dirty="0">
                <a:effectLst/>
                <a:latin typeface="Söhne"/>
              </a:rPr>
              <a:t> Classification models, such as logistic regression or decision trees, can be used to predict whether a customer is likely to churn based on historical usage patterns, customer interactions, and feedback.</a:t>
            </a:r>
          </a:p>
          <a:p>
            <a:pPr algn="l">
              <a:buFont typeface="+mj-lt"/>
              <a:buAutoNum type="arabicPeriod"/>
            </a:pPr>
            <a:r>
              <a:rPr lang="en-IE" b="1" i="0" u="none" strike="noStrike" dirty="0">
                <a:effectLst/>
                <a:latin typeface="Söhne"/>
              </a:rPr>
              <a:t>Demand Forecasting:</a:t>
            </a:r>
            <a:endParaRPr lang="en-IE" b="0" i="0" u="none" strike="noStrike" dirty="0">
              <a:effectLst/>
              <a:latin typeface="Söhne"/>
            </a:endParaRPr>
          </a:p>
          <a:p>
            <a:pPr marL="742950" lvl="1" indent="-285750" algn="l">
              <a:buFont typeface="+mj-lt"/>
              <a:buAutoNum type="arabicPeriod"/>
            </a:pPr>
            <a:r>
              <a:rPr lang="en-IE" b="1" i="0" u="none" strike="noStrike" dirty="0">
                <a:effectLst/>
                <a:latin typeface="Söhne"/>
              </a:rPr>
              <a:t>Business Problem:</a:t>
            </a:r>
            <a:r>
              <a:rPr lang="en-IE" b="0" i="0" u="none" strike="noStrike" dirty="0">
                <a:effectLst/>
                <a:latin typeface="Söhne"/>
              </a:rPr>
              <a:t> Optimizing inventory and supply chain management by accurately predicting future demand for products or services.</a:t>
            </a:r>
          </a:p>
          <a:p>
            <a:pPr marL="742950" lvl="1" indent="-285750" algn="l">
              <a:buFont typeface="+mj-lt"/>
              <a:buAutoNum type="arabicPeriod"/>
            </a:pPr>
            <a:r>
              <a:rPr lang="en-IE" b="1" i="0" u="none" strike="noStrike" dirty="0">
                <a:effectLst/>
                <a:latin typeface="Söhne"/>
              </a:rPr>
              <a:t>AI Model:</a:t>
            </a:r>
            <a:r>
              <a:rPr lang="en-IE" b="0" i="0" u="none" strike="noStrike" dirty="0">
                <a:effectLst/>
                <a:latin typeface="Söhne"/>
              </a:rPr>
              <a:t> Time series forecasting models, like ARIMA (</a:t>
            </a:r>
            <a:r>
              <a:rPr lang="en-IE" b="0" i="0" u="none" strike="noStrike" dirty="0" err="1">
                <a:effectLst/>
                <a:latin typeface="Söhne"/>
              </a:rPr>
              <a:t>AutoRegressive</a:t>
            </a:r>
            <a:r>
              <a:rPr lang="en-IE" b="0" i="0" u="none" strike="noStrike" dirty="0">
                <a:effectLst/>
                <a:latin typeface="Söhne"/>
              </a:rPr>
              <a:t> Integrated Moving Average) or machine learning models like Random Forests, can </a:t>
            </a:r>
            <a:r>
              <a:rPr lang="en-IE" b="0" i="0" u="none" strike="noStrike" dirty="0" err="1">
                <a:effectLst/>
                <a:latin typeface="Söhne"/>
              </a:rPr>
              <a:t>analyze</a:t>
            </a:r>
            <a:r>
              <a:rPr lang="en-IE" b="0" i="0" u="none" strike="noStrike" dirty="0">
                <a:effectLst/>
                <a:latin typeface="Söhne"/>
              </a:rPr>
              <a:t> historical sales data to predict future demand and optimize inventory levels.</a:t>
            </a:r>
          </a:p>
          <a:p>
            <a:pPr algn="l">
              <a:buFont typeface="+mj-lt"/>
              <a:buAutoNum type="arabicPeriod"/>
            </a:pPr>
            <a:r>
              <a:rPr lang="en-IE" b="1" i="0" u="none" strike="noStrike" dirty="0">
                <a:effectLst/>
                <a:latin typeface="Söhne"/>
              </a:rPr>
              <a:t>Fraud Detection:</a:t>
            </a:r>
            <a:endParaRPr lang="en-IE" b="0" i="0" u="none" strike="noStrike" dirty="0">
              <a:effectLst/>
              <a:latin typeface="Söhne"/>
            </a:endParaRPr>
          </a:p>
          <a:p>
            <a:pPr marL="742950" lvl="1" indent="-285750" algn="l">
              <a:buFont typeface="+mj-lt"/>
              <a:buAutoNum type="arabicPeriod"/>
            </a:pPr>
            <a:r>
              <a:rPr lang="en-IE" b="1" i="0" u="none" strike="noStrike" dirty="0">
                <a:effectLst/>
                <a:latin typeface="Söhne"/>
              </a:rPr>
              <a:t>Business Problem:</a:t>
            </a:r>
            <a:r>
              <a:rPr lang="en-IE" b="0" i="0" u="none" strike="noStrike" dirty="0">
                <a:effectLst/>
                <a:latin typeface="Söhne"/>
              </a:rPr>
              <a:t> Identifying fraudulent activities, transactions, or </a:t>
            </a:r>
            <a:r>
              <a:rPr lang="en-IE" b="0" i="0" u="none" strike="noStrike" dirty="0" err="1">
                <a:effectLst/>
                <a:latin typeface="Söhne"/>
              </a:rPr>
              <a:t>behavior</a:t>
            </a:r>
            <a:r>
              <a:rPr lang="en-IE" b="0" i="0" u="none" strike="noStrike" dirty="0">
                <a:effectLst/>
                <a:latin typeface="Söhne"/>
              </a:rPr>
              <a:t> to mitigate financial losses and maintain trust.</a:t>
            </a:r>
          </a:p>
          <a:p>
            <a:pPr marL="742950" lvl="1" indent="-285750" algn="l">
              <a:buFont typeface="+mj-lt"/>
              <a:buAutoNum type="arabicPeriod"/>
            </a:pPr>
            <a:r>
              <a:rPr lang="en-IE" b="1" i="0" u="none" strike="noStrike" dirty="0">
                <a:effectLst/>
                <a:latin typeface="Söhne"/>
              </a:rPr>
              <a:t>AI Model:</a:t>
            </a:r>
            <a:r>
              <a:rPr lang="en-IE" b="0" i="0" u="none" strike="noStrike" dirty="0">
                <a:effectLst/>
                <a:latin typeface="Söhne"/>
              </a:rPr>
              <a:t> Anomaly detection models, supervised machine learning models, or deep learning models can </a:t>
            </a:r>
            <a:r>
              <a:rPr lang="en-IE" b="0" i="0" u="none" strike="noStrike" dirty="0" err="1">
                <a:effectLst/>
                <a:latin typeface="Söhne"/>
              </a:rPr>
              <a:t>analyze</a:t>
            </a:r>
            <a:r>
              <a:rPr lang="en-IE" b="0" i="0" u="none" strike="noStrike" dirty="0">
                <a:effectLst/>
                <a:latin typeface="Söhne"/>
              </a:rPr>
              <a:t> patterns and deviations from normal </a:t>
            </a:r>
            <a:r>
              <a:rPr lang="en-IE" b="0" i="0" u="none" strike="noStrike" dirty="0" err="1">
                <a:effectLst/>
                <a:latin typeface="Söhne"/>
              </a:rPr>
              <a:t>behavior</a:t>
            </a:r>
            <a:r>
              <a:rPr lang="en-IE" b="0" i="0" u="none" strike="noStrike" dirty="0">
                <a:effectLst/>
                <a:latin typeface="Söhne"/>
              </a:rPr>
              <a:t> to identify potential fraud in real-time.</a:t>
            </a:r>
          </a:p>
          <a:p>
            <a:pPr algn="l">
              <a:buFont typeface="+mj-lt"/>
              <a:buAutoNum type="arabicPeriod"/>
            </a:pPr>
            <a:r>
              <a:rPr lang="en-IE" b="1" i="0" u="none" strike="noStrike" dirty="0">
                <a:effectLst/>
                <a:latin typeface="Söhne"/>
              </a:rPr>
              <a:t>Personalized Marketing Campaigns:</a:t>
            </a:r>
            <a:endParaRPr lang="en-IE" b="0" i="0" u="none" strike="noStrike" dirty="0">
              <a:effectLst/>
              <a:latin typeface="Söhne"/>
            </a:endParaRPr>
          </a:p>
          <a:p>
            <a:pPr marL="742950" lvl="1" indent="-285750" algn="l">
              <a:buFont typeface="+mj-lt"/>
              <a:buAutoNum type="arabicPeriod"/>
            </a:pPr>
            <a:r>
              <a:rPr lang="en-IE" b="1" i="0" u="none" strike="noStrike" dirty="0">
                <a:effectLst/>
                <a:latin typeface="Söhne"/>
              </a:rPr>
              <a:t>Business Problem:</a:t>
            </a:r>
            <a:r>
              <a:rPr lang="en-IE" b="0" i="0" u="none" strike="noStrike" dirty="0">
                <a:effectLst/>
                <a:latin typeface="Söhne"/>
              </a:rPr>
              <a:t> Delivering targeted and personalized marketing messages to enhance customer engagement and increase conversion rates.</a:t>
            </a:r>
          </a:p>
          <a:p>
            <a:pPr marL="742950" lvl="1" indent="-285750" algn="l">
              <a:buFont typeface="+mj-lt"/>
              <a:buAutoNum type="arabicPeriod"/>
            </a:pPr>
            <a:r>
              <a:rPr lang="en-IE" b="1" i="0" u="none" strike="noStrike" dirty="0">
                <a:effectLst/>
                <a:latin typeface="Söhne"/>
              </a:rPr>
              <a:t>AI Model:</a:t>
            </a:r>
            <a:r>
              <a:rPr lang="en-IE" b="0" i="0" u="none" strike="noStrike" dirty="0">
                <a:effectLst/>
                <a:latin typeface="Söhne"/>
              </a:rPr>
              <a:t> Recommendation systems, utilizing collaborative filtering or content-based filtering, can </a:t>
            </a:r>
            <a:r>
              <a:rPr lang="en-IE" b="0" i="0" u="none" strike="noStrike" dirty="0" err="1">
                <a:effectLst/>
                <a:latin typeface="Söhne"/>
              </a:rPr>
              <a:t>analyze</a:t>
            </a:r>
            <a:r>
              <a:rPr lang="en-IE" b="0" i="0" u="none" strike="noStrike" dirty="0">
                <a:effectLst/>
                <a:latin typeface="Söhne"/>
              </a:rPr>
              <a:t> customer preferences and </a:t>
            </a:r>
            <a:r>
              <a:rPr lang="en-IE" b="0" i="0" u="none" strike="noStrike" dirty="0" err="1">
                <a:effectLst/>
                <a:latin typeface="Söhne"/>
              </a:rPr>
              <a:t>behaviors</a:t>
            </a:r>
            <a:r>
              <a:rPr lang="en-IE" b="0" i="0" u="none" strike="noStrike" dirty="0">
                <a:effectLst/>
                <a:latin typeface="Söhne"/>
              </a:rPr>
              <a:t> to suggest personalized products, services, or content.</a:t>
            </a:r>
          </a:p>
          <a:p>
            <a:pPr algn="l">
              <a:buFont typeface="+mj-lt"/>
              <a:buAutoNum type="arabicPeriod"/>
            </a:pPr>
            <a:r>
              <a:rPr lang="en-IE" b="1" i="0" u="none" strike="noStrike" dirty="0">
                <a:effectLst/>
                <a:latin typeface="Söhne"/>
              </a:rPr>
              <a:t>Sentiment Analysis:</a:t>
            </a:r>
            <a:endParaRPr lang="en-IE" b="0" i="0" u="none" strike="noStrike" dirty="0">
              <a:effectLst/>
              <a:latin typeface="Söhne"/>
            </a:endParaRPr>
          </a:p>
          <a:p>
            <a:pPr marL="742950" lvl="1" indent="-285750" algn="l">
              <a:buFont typeface="+mj-lt"/>
              <a:buAutoNum type="arabicPeriod"/>
            </a:pPr>
            <a:r>
              <a:rPr lang="en-IE" b="1" i="0" u="none" strike="noStrike" dirty="0">
                <a:effectLst/>
                <a:latin typeface="Söhne"/>
              </a:rPr>
              <a:t>Business Problem:</a:t>
            </a:r>
            <a:r>
              <a:rPr lang="en-IE" b="0" i="0" u="none" strike="noStrike" dirty="0">
                <a:effectLst/>
                <a:latin typeface="Söhne"/>
              </a:rPr>
              <a:t> Understanding customer sentiment expressed in reviews, feedback, and social media to improve products or services.</a:t>
            </a:r>
          </a:p>
          <a:p>
            <a:pPr marL="742950" lvl="1" indent="-285750" algn="l">
              <a:buFont typeface="+mj-lt"/>
              <a:buAutoNum type="arabicPeriod"/>
            </a:pPr>
            <a:r>
              <a:rPr lang="en-IE" b="1" i="0" u="none" strike="noStrike" dirty="0">
                <a:effectLst/>
                <a:latin typeface="Söhne"/>
              </a:rPr>
              <a:t>AI Model:</a:t>
            </a:r>
            <a:r>
              <a:rPr lang="en-IE" b="0" i="0" u="none" strike="noStrike" dirty="0">
                <a:effectLst/>
                <a:latin typeface="Söhne"/>
              </a:rPr>
              <a:t> Natural Language Processing (NLP) models, such as sentiment analysis using machine learning algorithms or deep learning models (like Recurrent Neural Networks), can </a:t>
            </a:r>
            <a:r>
              <a:rPr lang="en-IE" b="0" i="0" u="none" strike="noStrike" dirty="0" err="1">
                <a:effectLst/>
                <a:latin typeface="Söhne"/>
              </a:rPr>
              <a:t>analyze</a:t>
            </a:r>
            <a:r>
              <a:rPr lang="en-IE" b="0" i="0" u="none" strike="noStrike" dirty="0">
                <a:effectLst/>
                <a:latin typeface="Söhne"/>
              </a:rPr>
              <a:t> textual data to determine sentiment polarity (positive, negative, neutral).</a:t>
            </a:r>
          </a:p>
          <a:p>
            <a:pPr algn="l">
              <a:buFont typeface="+mj-lt"/>
              <a:buAutoNum type="arabicPeriod"/>
            </a:pPr>
            <a:r>
              <a:rPr lang="en-IE" b="1" i="0" u="none" strike="noStrike" dirty="0">
                <a:effectLst/>
                <a:latin typeface="Söhne"/>
              </a:rPr>
              <a:t>Employee Attrition Prediction:</a:t>
            </a:r>
            <a:endParaRPr lang="en-IE" b="0" i="0" u="none" strike="noStrike" dirty="0">
              <a:effectLst/>
              <a:latin typeface="Söhne"/>
            </a:endParaRPr>
          </a:p>
          <a:p>
            <a:pPr marL="742950" lvl="1" indent="-285750" algn="l">
              <a:buFont typeface="+mj-lt"/>
              <a:buAutoNum type="arabicPeriod"/>
            </a:pPr>
            <a:r>
              <a:rPr lang="en-IE" b="1" i="0" u="none" strike="noStrike" dirty="0">
                <a:effectLst/>
                <a:latin typeface="Söhne"/>
              </a:rPr>
              <a:t>Business Problem:</a:t>
            </a:r>
            <a:r>
              <a:rPr lang="en-IE" b="0" i="0" u="none" strike="noStrike" dirty="0">
                <a:effectLst/>
                <a:latin typeface="Söhne"/>
              </a:rPr>
              <a:t> Identifying factors contributing to employee attrition and predicting which employees are likely to leave.</a:t>
            </a:r>
          </a:p>
          <a:p>
            <a:pPr marL="742950" lvl="1" indent="-285750" algn="l">
              <a:buFont typeface="+mj-lt"/>
              <a:buAutoNum type="arabicPeriod"/>
            </a:pPr>
            <a:r>
              <a:rPr lang="en-IE" b="1" i="0" u="none" strike="noStrike" dirty="0">
                <a:effectLst/>
                <a:latin typeface="Söhne"/>
              </a:rPr>
              <a:t>AI Model:</a:t>
            </a:r>
            <a:r>
              <a:rPr lang="en-IE" b="0" i="0" u="none" strike="noStrike" dirty="0">
                <a:effectLst/>
                <a:latin typeface="Söhne"/>
              </a:rPr>
              <a:t> Classification models, like logistic regression or decision trees, can </a:t>
            </a:r>
            <a:r>
              <a:rPr lang="en-IE" b="0" i="0" u="none" strike="noStrike" dirty="0" err="1">
                <a:effectLst/>
                <a:latin typeface="Söhne"/>
              </a:rPr>
              <a:t>analyze</a:t>
            </a:r>
            <a:r>
              <a:rPr lang="en-IE" b="0" i="0" u="none" strike="noStrike" dirty="0">
                <a:effectLst/>
                <a:latin typeface="Söhne"/>
              </a:rPr>
              <a:t> employee data, including performance metrics, job satisfaction, and engagement, to predict the likelihood of an employee leaving the organization.</a:t>
            </a:r>
          </a:p>
          <a:p>
            <a:pPr marL="0" indent="0">
              <a:buNone/>
            </a:pPr>
            <a:endParaRPr lang="en-US" dirty="0"/>
          </a:p>
        </p:txBody>
      </p:sp>
    </p:spTree>
    <p:extLst>
      <p:ext uri="{BB962C8B-B14F-4D97-AF65-F5344CB8AC3E}">
        <p14:creationId xmlns:p14="http://schemas.microsoft.com/office/powerpoint/2010/main" val="3701862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547C1-595B-F4EC-C030-B8EE36083742}"/>
              </a:ext>
            </a:extLst>
          </p:cNvPr>
          <p:cNvSpPr>
            <a:spLocks noGrp="1"/>
          </p:cNvSpPr>
          <p:nvPr>
            <p:ph type="title"/>
          </p:nvPr>
        </p:nvSpPr>
        <p:spPr/>
        <p:txBody>
          <a:bodyPr/>
          <a:lstStyle/>
          <a:p>
            <a:r>
              <a:rPr lang="en-GB" dirty="0"/>
              <a:t>Why is AI Popular Now ?</a:t>
            </a:r>
            <a:endParaRPr lang="en-US" dirty="0"/>
          </a:p>
        </p:txBody>
      </p:sp>
      <p:sp>
        <p:nvSpPr>
          <p:cNvPr id="3" name="Content Placeholder 2">
            <a:extLst>
              <a:ext uri="{FF2B5EF4-FFF2-40B4-BE49-F238E27FC236}">
                <a16:creationId xmlns:a16="http://schemas.microsoft.com/office/drawing/2014/main" id="{359676B9-EDED-E5DD-E4EA-FE9891473216}"/>
              </a:ext>
            </a:extLst>
          </p:cNvPr>
          <p:cNvSpPr>
            <a:spLocks noGrp="1"/>
          </p:cNvSpPr>
          <p:nvPr>
            <p:ph idx="1"/>
          </p:nvPr>
        </p:nvSpPr>
        <p:spPr>
          <a:xfrm>
            <a:off x="586596" y="2139351"/>
            <a:ext cx="10990053" cy="4718650"/>
          </a:xfrm>
        </p:spPr>
        <p:txBody>
          <a:bodyPr>
            <a:normAutofit fontScale="85000" lnSpcReduction="20000"/>
          </a:bodyPr>
          <a:lstStyle/>
          <a:p>
            <a:r>
              <a:rPr lang="en-IE" b="1" i="0" u="none" strike="noStrike" dirty="0">
                <a:effectLst/>
                <a:latin typeface="Söhne"/>
              </a:rPr>
              <a:t>Increased Investment:</a:t>
            </a:r>
            <a:endParaRPr lang="en-IE" b="0" i="0" u="none" strike="noStrike" dirty="0">
              <a:effectLst/>
              <a:latin typeface="Söhne"/>
            </a:endParaRPr>
          </a:p>
          <a:p>
            <a:pPr lvl="1"/>
            <a:r>
              <a:rPr lang="en-IE" b="0" i="0" u="none" strike="noStrike" dirty="0">
                <a:effectLst/>
                <a:latin typeface="Söhne"/>
              </a:rPr>
              <a:t>There has been a surge in investment from both public and private sectors in AI research and development. This funding has </a:t>
            </a:r>
            <a:r>
              <a:rPr lang="en-IE" b="0" i="0" u="none" strike="noStrike" dirty="0" err="1">
                <a:effectLst/>
                <a:latin typeface="Söhne"/>
              </a:rPr>
              <a:t>fueled</a:t>
            </a:r>
            <a:r>
              <a:rPr lang="en-IE" b="0" i="0" u="none" strike="noStrike" dirty="0">
                <a:effectLst/>
                <a:latin typeface="Söhne"/>
              </a:rPr>
              <a:t> innovation and the creation of new AI technologies and applications.</a:t>
            </a:r>
          </a:p>
          <a:p>
            <a:r>
              <a:rPr lang="en-IE" b="1" i="0" u="none" strike="noStrike" dirty="0">
                <a:effectLst/>
                <a:latin typeface="Söhne"/>
              </a:rPr>
              <a:t>Practical Applications and Industry Adoption:</a:t>
            </a:r>
            <a:endParaRPr lang="en-IE" b="0" i="0" u="none" strike="noStrike" dirty="0">
              <a:effectLst/>
              <a:latin typeface="Söhne"/>
            </a:endParaRPr>
          </a:p>
          <a:p>
            <a:pPr lvl="1"/>
            <a:r>
              <a:rPr lang="en-IE" b="0" i="0" u="none" strike="noStrike" dirty="0">
                <a:effectLst/>
                <a:latin typeface="Söhne"/>
              </a:rPr>
              <a:t>AI has demonstrated its value in various practical applications across industries, including healthcare, finance, e-commerce, and more. As organizations witness the tangible benefits of AI, there is a growing interest in adopting these technologies.</a:t>
            </a:r>
          </a:p>
          <a:p>
            <a:r>
              <a:rPr lang="en-IE" b="1" i="0" u="none" strike="noStrike" dirty="0">
                <a:effectLst/>
                <a:latin typeface="Söhne"/>
              </a:rPr>
              <a:t>Rise of Big Tech Companies:</a:t>
            </a:r>
            <a:endParaRPr lang="en-IE" b="0" i="0" u="none" strike="noStrike" dirty="0">
              <a:effectLst/>
              <a:latin typeface="Söhne"/>
            </a:endParaRPr>
          </a:p>
          <a:p>
            <a:pPr lvl="1"/>
            <a:r>
              <a:rPr lang="en-IE" b="0" i="0" u="none" strike="noStrike" dirty="0">
                <a:effectLst/>
                <a:latin typeface="Söhne"/>
              </a:rPr>
              <a:t>Large technology companies, such as Google, Facebook, Amazon, and Microsoft, have heavily invested in AI research and development. Their influence and resources have played a significant role in advancing the field.</a:t>
            </a:r>
          </a:p>
          <a:p>
            <a:r>
              <a:rPr lang="en-IE" b="1" i="0" u="none" strike="noStrike" dirty="0">
                <a:effectLst/>
                <a:latin typeface="Söhne"/>
              </a:rPr>
              <a:t>Democratization of AI:</a:t>
            </a:r>
            <a:endParaRPr lang="en-IE" b="0" i="0" u="none" strike="noStrike" dirty="0">
              <a:effectLst/>
              <a:latin typeface="Söhne"/>
            </a:endParaRPr>
          </a:p>
          <a:p>
            <a:pPr lvl="1"/>
            <a:r>
              <a:rPr lang="en-IE" b="0" i="0" u="none" strike="noStrike" dirty="0">
                <a:effectLst/>
                <a:latin typeface="Söhne"/>
              </a:rPr>
              <a:t>The accessibility of AI tools and platforms to a broader audience has democratized AI development. As a result, even small </a:t>
            </a:r>
            <a:r>
              <a:rPr lang="en-IE" b="0" i="0" u="none" strike="noStrike" dirty="0" err="1">
                <a:effectLst/>
                <a:latin typeface="Söhne"/>
              </a:rPr>
              <a:t>startups</a:t>
            </a:r>
            <a:r>
              <a:rPr lang="en-IE" b="0" i="0" u="none" strike="noStrike" dirty="0">
                <a:effectLst/>
                <a:latin typeface="Söhne"/>
              </a:rPr>
              <a:t> and individual developers can experiment with and implement AI solutions.</a:t>
            </a:r>
          </a:p>
          <a:p>
            <a:r>
              <a:rPr lang="en-IE" b="1" i="0" u="none" strike="noStrike" dirty="0">
                <a:effectLst/>
                <a:latin typeface="Söhne"/>
              </a:rPr>
              <a:t>Increased Awareness and Education:</a:t>
            </a:r>
            <a:endParaRPr lang="en-IE" b="0" i="0" u="none" strike="noStrike" dirty="0">
              <a:effectLst/>
              <a:latin typeface="Söhne"/>
            </a:endParaRPr>
          </a:p>
          <a:p>
            <a:pPr lvl="1"/>
            <a:r>
              <a:rPr lang="en-IE" b="0" i="0" u="none" strike="noStrike" dirty="0">
                <a:effectLst/>
                <a:latin typeface="Söhne"/>
              </a:rPr>
              <a:t>There is a growing awareness and understanding of AI among the general public. Educational initiatives, online courses, and workshops have made AI more accessible, fostering a broader interest and engagement in the field.</a:t>
            </a:r>
          </a:p>
          <a:p>
            <a:r>
              <a:rPr lang="en-IE" b="1" i="0" u="none" strike="noStrike" dirty="0">
                <a:effectLst/>
                <a:latin typeface="Söhne"/>
              </a:rPr>
              <a:t>Integration with Other Technologies:</a:t>
            </a:r>
            <a:endParaRPr lang="en-IE" b="0" i="0" u="none" strike="noStrike" dirty="0">
              <a:effectLst/>
              <a:latin typeface="Söhne"/>
            </a:endParaRPr>
          </a:p>
          <a:p>
            <a:pPr lvl="1"/>
            <a:r>
              <a:rPr lang="en-IE" b="0" i="0" u="none" strike="noStrike" dirty="0">
                <a:effectLst/>
                <a:latin typeface="Söhne"/>
              </a:rPr>
              <a:t>AI is increasingly integrated with other emerging technologies, such as the Internet of Things (IoT), blockchain, and 5G. This integration enhances the capabilities of AI and opens up new possibilities for innovation.</a:t>
            </a:r>
          </a:p>
          <a:p>
            <a:pPr marL="0" indent="0">
              <a:buNone/>
            </a:pPr>
            <a:endParaRPr lang="en-US" dirty="0"/>
          </a:p>
        </p:txBody>
      </p:sp>
    </p:spTree>
    <p:extLst>
      <p:ext uri="{BB962C8B-B14F-4D97-AF65-F5344CB8AC3E}">
        <p14:creationId xmlns:p14="http://schemas.microsoft.com/office/powerpoint/2010/main" val="2344678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2655-B214-BC0A-9A0C-70008480638D}"/>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9335C133-CB1A-EE2B-C9CD-63F1DC21D4D3}"/>
              </a:ext>
            </a:extLst>
          </p:cNvPr>
          <p:cNvSpPr>
            <a:spLocks noGrp="1"/>
          </p:cNvSpPr>
          <p:nvPr>
            <p:ph idx="1"/>
          </p:nvPr>
        </p:nvSpPr>
        <p:spPr/>
        <p:txBody>
          <a:bodyPr>
            <a:normAutofit/>
          </a:bodyPr>
          <a:lstStyle/>
          <a:p>
            <a:r>
              <a:rPr lang="en-US" sz="4000" dirty="0"/>
              <a:t>Has anyone heard of ‘Data Analytics’ ? What is it ?</a:t>
            </a:r>
          </a:p>
        </p:txBody>
      </p:sp>
    </p:spTree>
    <p:extLst>
      <p:ext uri="{BB962C8B-B14F-4D97-AF65-F5344CB8AC3E}">
        <p14:creationId xmlns:p14="http://schemas.microsoft.com/office/powerpoint/2010/main" val="104824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931E-6986-8D02-754E-4D851E031519}"/>
              </a:ext>
            </a:extLst>
          </p:cNvPr>
          <p:cNvSpPr>
            <a:spLocks noGrp="1"/>
          </p:cNvSpPr>
          <p:nvPr>
            <p:ph type="title"/>
          </p:nvPr>
        </p:nvSpPr>
        <p:spPr/>
        <p:txBody>
          <a:bodyPr/>
          <a:lstStyle/>
          <a:p>
            <a:r>
              <a:rPr lang="en-IE" dirty="0">
                <a:solidFill>
                  <a:srgbClr val="ECECF1"/>
                </a:solidFill>
                <a:latin typeface="Söhne"/>
              </a:rPr>
              <a:t>H</a:t>
            </a:r>
            <a:r>
              <a:rPr lang="en-IE" b="0" i="0" u="none" strike="noStrike" dirty="0">
                <a:solidFill>
                  <a:srgbClr val="ECECF1"/>
                </a:solidFill>
                <a:effectLst/>
                <a:latin typeface="Söhne"/>
              </a:rPr>
              <a:t>ow data analytics relates to AI:</a:t>
            </a:r>
            <a:endParaRPr lang="en-US" dirty="0"/>
          </a:p>
        </p:txBody>
      </p:sp>
      <p:sp>
        <p:nvSpPr>
          <p:cNvPr id="3" name="Content Placeholder 2">
            <a:extLst>
              <a:ext uri="{FF2B5EF4-FFF2-40B4-BE49-F238E27FC236}">
                <a16:creationId xmlns:a16="http://schemas.microsoft.com/office/drawing/2014/main" id="{8771B6D4-AC84-AC57-F6CB-4BF1097C6084}"/>
              </a:ext>
            </a:extLst>
          </p:cNvPr>
          <p:cNvSpPr>
            <a:spLocks noGrp="1"/>
          </p:cNvSpPr>
          <p:nvPr>
            <p:ph idx="1"/>
          </p:nvPr>
        </p:nvSpPr>
        <p:spPr>
          <a:xfrm>
            <a:off x="696686" y="2081349"/>
            <a:ext cx="10946674" cy="4241074"/>
          </a:xfrm>
        </p:spPr>
        <p:txBody>
          <a:bodyPr>
            <a:normAutofit fontScale="85000" lnSpcReduction="10000"/>
          </a:bodyPr>
          <a:lstStyle/>
          <a:p>
            <a:r>
              <a:rPr lang="en-IE" b="1" i="0" u="none" strike="noStrike" dirty="0">
                <a:effectLst/>
                <a:latin typeface="Söhne"/>
              </a:rPr>
              <a:t>Data Preparation:</a:t>
            </a:r>
            <a:endParaRPr lang="en-IE" b="0" i="0" u="none" strike="noStrike" dirty="0">
              <a:effectLst/>
              <a:latin typeface="Söhne"/>
            </a:endParaRPr>
          </a:p>
          <a:p>
            <a:pPr lvl="1"/>
            <a:r>
              <a:rPr lang="en-IE" b="0" i="0" u="none" strike="noStrike" dirty="0">
                <a:effectLst/>
                <a:latin typeface="Söhne"/>
              </a:rPr>
              <a:t>Data analytics involves collecting, cleaning, and preparing data for analysis. This includes handling missing values, removing outliers, and structuring the data in a format suitable for feeding into machine learning algorithms.</a:t>
            </a:r>
          </a:p>
          <a:p>
            <a:r>
              <a:rPr lang="en-IE" b="1" i="0" u="none" strike="noStrike" dirty="0">
                <a:effectLst/>
                <a:latin typeface="Söhne"/>
              </a:rPr>
              <a:t>Feature Engineering:</a:t>
            </a:r>
            <a:endParaRPr lang="en-IE" b="0" i="0" u="none" strike="noStrike" dirty="0">
              <a:effectLst/>
              <a:latin typeface="Söhne"/>
            </a:endParaRPr>
          </a:p>
          <a:p>
            <a:pPr lvl="1"/>
            <a:r>
              <a:rPr lang="en-IE" b="0" i="0" u="none" strike="noStrike" dirty="0">
                <a:effectLst/>
                <a:latin typeface="Söhne"/>
              </a:rPr>
              <a:t>In the context of AI, feature engineering involves selecting and transforming relevant features (variables) from the dataset to improve the performance of machine learning models. Data analytics is crucial for identifying these features and understanding their significance.</a:t>
            </a:r>
          </a:p>
          <a:p>
            <a:r>
              <a:rPr lang="en-IE" b="1" i="0" u="none" strike="noStrike" dirty="0">
                <a:effectLst/>
                <a:latin typeface="Söhne"/>
              </a:rPr>
              <a:t>Training Data for Machine Learning:</a:t>
            </a:r>
            <a:endParaRPr lang="en-IE" b="0" i="0" u="none" strike="noStrike" dirty="0">
              <a:effectLst/>
              <a:latin typeface="Söhne"/>
            </a:endParaRPr>
          </a:p>
          <a:p>
            <a:pPr lvl="1"/>
            <a:r>
              <a:rPr lang="en-IE" b="0" i="0" u="none" strike="noStrike" dirty="0">
                <a:effectLst/>
                <a:latin typeface="Söhne"/>
              </a:rPr>
              <a:t>AI models, particularly machine learning models, require substantial amounts of </a:t>
            </a:r>
            <a:r>
              <a:rPr lang="en-IE" b="0" i="0" u="none" strike="noStrike" dirty="0" err="1">
                <a:effectLst/>
                <a:latin typeface="Söhne"/>
              </a:rPr>
              <a:t>labeled</a:t>
            </a:r>
            <a:r>
              <a:rPr lang="en-IE" b="0" i="0" u="none" strike="noStrike" dirty="0">
                <a:effectLst/>
                <a:latin typeface="Söhne"/>
              </a:rPr>
              <a:t> data for training. Data analytics is instrumental in selecting and preparing this training data, ensuring that the model learns patterns and relationships effectively.</a:t>
            </a:r>
          </a:p>
          <a:p>
            <a:r>
              <a:rPr lang="en-IE" b="1" i="0" u="none" strike="noStrike" dirty="0">
                <a:effectLst/>
                <a:latin typeface="Söhne"/>
              </a:rPr>
              <a:t>Descriptive Analytics:</a:t>
            </a:r>
            <a:endParaRPr lang="en-IE" b="0" i="0" u="none" strike="noStrike" dirty="0">
              <a:effectLst/>
              <a:latin typeface="Söhne"/>
            </a:endParaRPr>
          </a:p>
          <a:p>
            <a:pPr lvl="1"/>
            <a:r>
              <a:rPr lang="en-IE" b="0" i="0" u="none" strike="noStrike" dirty="0">
                <a:effectLst/>
                <a:latin typeface="Söhne"/>
              </a:rPr>
              <a:t>Descriptive analytics involves summarizing historical data to provide insights into what has happened in the past. In the context of AI, this historical data is often used to understand trends, identify patterns, and gain a deeper understanding of the problem domain.</a:t>
            </a:r>
          </a:p>
          <a:p>
            <a:r>
              <a:rPr lang="en-IE" b="1" i="0" u="none" strike="noStrike" dirty="0">
                <a:effectLst/>
                <a:latin typeface="Söhne"/>
              </a:rPr>
              <a:t>Predictive Analytics:</a:t>
            </a:r>
            <a:endParaRPr lang="en-IE" b="0" i="0" u="none" strike="noStrike" dirty="0">
              <a:effectLst/>
              <a:latin typeface="Söhne"/>
            </a:endParaRPr>
          </a:p>
          <a:p>
            <a:pPr lvl="1"/>
            <a:r>
              <a:rPr lang="en-IE" b="0" i="0" u="none" strike="noStrike" dirty="0">
                <a:effectLst/>
                <a:latin typeface="Söhne"/>
              </a:rPr>
              <a:t>Predictive analytics uses historical data and statistical algorithms to make predictions about future events. In AI, predictive analytics is foundational to many machine learning applications, such as forecasting, recommendation systems, and predictive maintenance.</a:t>
            </a:r>
          </a:p>
          <a:p>
            <a:endParaRPr lang="en-US" dirty="0"/>
          </a:p>
        </p:txBody>
      </p:sp>
    </p:spTree>
    <p:extLst>
      <p:ext uri="{BB962C8B-B14F-4D97-AF65-F5344CB8AC3E}">
        <p14:creationId xmlns:p14="http://schemas.microsoft.com/office/powerpoint/2010/main" val="3124818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3F901-2F5B-8333-1E43-C18085FA2B4D}"/>
              </a:ext>
            </a:extLst>
          </p:cNvPr>
          <p:cNvSpPr>
            <a:spLocks noGrp="1"/>
          </p:cNvSpPr>
          <p:nvPr>
            <p:ph type="title"/>
          </p:nvPr>
        </p:nvSpPr>
        <p:spPr/>
        <p:txBody>
          <a:bodyPr/>
          <a:lstStyle/>
          <a:p>
            <a:r>
              <a:rPr lang="en-US" dirty="0"/>
              <a:t>Data Analytics</a:t>
            </a:r>
          </a:p>
        </p:txBody>
      </p:sp>
      <p:sp>
        <p:nvSpPr>
          <p:cNvPr id="3" name="Content Placeholder 2">
            <a:extLst>
              <a:ext uri="{FF2B5EF4-FFF2-40B4-BE49-F238E27FC236}">
                <a16:creationId xmlns:a16="http://schemas.microsoft.com/office/drawing/2014/main" id="{91667F46-1F61-9493-C423-A53E8FBF4756}"/>
              </a:ext>
            </a:extLst>
          </p:cNvPr>
          <p:cNvSpPr>
            <a:spLocks noGrp="1"/>
          </p:cNvSpPr>
          <p:nvPr>
            <p:ph idx="1"/>
          </p:nvPr>
        </p:nvSpPr>
        <p:spPr>
          <a:xfrm>
            <a:off x="609600" y="2063931"/>
            <a:ext cx="11277599" cy="4493623"/>
          </a:xfrm>
        </p:spPr>
        <p:txBody>
          <a:bodyPr>
            <a:normAutofit fontScale="92500" lnSpcReduction="10000"/>
          </a:bodyPr>
          <a:lstStyle/>
          <a:p>
            <a:r>
              <a:rPr lang="en-IE" b="1" i="0" u="none" strike="noStrike" dirty="0">
                <a:effectLst/>
                <a:latin typeface="Söhne"/>
              </a:rPr>
              <a:t>Prescriptive Analytics:</a:t>
            </a:r>
            <a:endParaRPr lang="en-IE" b="0" i="0" u="none" strike="noStrike" dirty="0">
              <a:effectLst/>
              <a:latin typeface="Söhne"/>
            </a:endParaRPr>
          </a:p>
          <a:p>
            <a:pPr lvl="1"/>
            <a:r>
              <a:rPr lang="en-IE" b="0" i="0" u="none" strike="noStrike" dirty="0">
                <a:effectLst/>
                <a:latin typeface="Söhne"/>
              </a:rPr>
              <a:t>Prescriptive analytics goes beyond predicting outcomes and provides recommendations for actions to optimize results. In AI, prescriptive analytics can be applied to decision-making processes, suggesting optimal strategies based on data-driven insights.</a:t>
            </a:r>
          </a:p>
          <a:p>
            <a:r>
              <a:rPr lang="en-IE" b="1" i="0" u="none" strike="noStrike" dirty="0">
                <a:effectLst/>
                <a:latin typeface="Söhne"/>
              </a:rPr>
              <a:t>Real-time Analytics:</a:t>
            </a:r>
            <a:endParaRPr lang="en-IE" b="0" i="0" u="none" strike="noStrike" dirty="0">
              <a:effectLst/>
              <a:latin typeface="Söhne"/>
            </a:endParaRPr>
          </a:p>
          <a:p>
            <a:pPr lvl="1"/>
            <a:r>
              <a:rPr lang="en-IE" b="0" i="0" u="none" strike="noStrike" dirty="0">
                <a:effectLst/>
                <a:latin typeface="Söhne"/>
              </a:rPr>
              <a:t>Real-time analytics involves processing and </a:t>
            </a:r>
            <a:r>
              <a:rPr lang="en-IE" b="0" i="0" u="none" strike="noStrike" dirty="0" err="1">
                <a:effectLst/>
                <a:latin typeface="Söhne"/>
              </a:rPr>
              <a:t>analyzing</a:t>
            </a:r>
            <a:r>
              <a:rPr lang="en-IE" b="0" i="0" u="none" strike="noStrike" dirty="0">
                <a:effectLst/>
                <a:latin typeface="Söhne"/>
              </a:rPr>
              <a:t> data as it is generated, allowing for immediate insights and decisions. In AI applications, real-time analytics can enhance the responsiveness of systems, such as in fraud detection or dynamic pricing.</a:t>
            </a:r>
          </a:p>
          <a:p>
            <a:r>
              <a:rPr lang="en-IE" b="1" i="0" u="none" strike="noStrike" dirty="0">
                <a:effectLst/>
                <a:latin typeface="Söhne"/>
              </a:rPr>
              <a:t>Monitoring and Evaluation:</a:t>
            </a:r>
            <a:endParaRPr lang="en-IE" b="0" i="0" u="none" strike="noStrike" dirty="0">
              <a:effectLst/>
              <a:latin typeface="Söhne"/>
            </a:endParaRPr>
          </a:p>
          <a:p>
            <a:pPr lvl="1"/>
            <a:r>
              <a:rPr lang="en-IE" b="0" i="0" u="none" strike="noStrike" dirty="0">
                <a:effectLst/>
                <a:latin typeface="Söhne"/>
              </a:rPr>
              <a:t>After deploying AI models, ongoing data analytics is essential for monitoring model performance, detecting drift in data distributions, and ensuring that the model continues to make accurate predictions over time.</a:t>
            </a:r>
          </a:p>
          <a:p>
            <a:r>
              <a:rPr lang="en-IE" b="1" i="0" u="none" strike="noStrike" dirty="0">
                <a:effectLst/>
                <a:latin typeface="Söhne"/>
              </a:rPr>
              <a:t>Feedback Loops:</a:t>
            </a:r>
            <a:endParaRPr lang="en-IE" b="0" i="0" u="none" strike="noStrike" dirty="0">
              <a:effectLst/>
              <a:latin typeface="Söhne"/>
            </a:endParaRPr>
          </a:p>
          <a:p>
            <a:pPr lvl="1"/>
            <a:r>
              <a:rPr lang="en-IE" b="0" i="0" u="none" strike="noStrike" dirty="0">
                <a:effectLst/>
                <a:latin typeface="Söhne"/>
              </a:rPr>
              <a:t>Data analytics is critical for creating feedback loops in AI systems. By </a:t>
            </a:r>
            <a:r>
              <a:rPr lang="en-IE" b="0" i="0" u="none" strike="noStrike" dirty="0" err="1">
                <a:effectLst/>
                <a:latin typeface="Söhne"/>
              </a:rPr>
              <a:t>analyzing</a:t>
            </a:r>
            <a:r>
              <a:rPr lang="en-IE" b="0" i="0" u="none" strike="noStrike" dirty="0">
                <a:effectLst/>
                <a:latin typeface="Söhne"/>
              </a:rPr>
              <a:t> the outcomes of AI applications, organizations can iteratively improve models, enhance algorithms, and optimize decision-making processes.</a:t>
            </a:r>
          </a:p>
          <a:p>
            <a:r>
              <a:rPr lang="en-IE" b="1" i="0" u="none" strike="noStrike" dirty="0">
                <a:effectLst/>
                <a:latin typeface="Söhne"/>
              </a:rPr>
              <a:t>Interpretability and </a:t>
            </a:r>
            <a:r>
              <a:rPr lang="en-IE" b="1" i="0" u="none" strike="noStrike" dirty="0" err="1">
                <a:effectLst/>
                <a:latin typeface="Söhne"/>
              </a:rPr>
              <a:t>Explainability</a:t>
            </a:r>
            <a:r>
              <a:rPr lang="en-IE" b="1" i="0" u="none" strike="noStrike" dirty="0">
                <a:effectLst/>
                <a:latin typeface="Söhne"/>
              </a:rPr>
              <a:t>:</a:t>
            </a:r>
            <a:endParaRPr lang="en-IE" b="0" i="0" u="none" strike="noStrike" dirty="0">
              <a:effectLst/>
              <a:latin typeface="Söhne"/>
            </a:endParaRPr>
          </a:p>
          <a:p>
            <a:pPr lvl="1"/>
            <a:r>
              <a:rPr lang="en-IE" b="0" i="0" u="none" strike="noStrike" dirty="0">
                <a:effectLst/>
                <a:latin typeface="Söhne"/>
              </a:rPr>
              <a:t>Understanding the results of AI models is essential for building trust and ensuring ethical use. Data analytics plays a role in interpreting and explaining the outcomes of complex machine learning models, contributing to transparency and accountability.</a:t>
            </a:r>
          </a:p>
          <a:p>
            <a:pPr marL="0" indent="0">
              <a:buNone/>
            </a:pPr>
            <a:endParaRPr lang="en-US" dirty="0"/>
          </a:p>
        </p:txBody>
      </p:sp>
    </p:spTree>
    <p:extLst>
      <p:ext uri="{BB962C8B-B14F-4D97-AF65-F5344CB8AC3E}">
        <p14:creationId xmlns:p14="http://schemas.microsoft.com/office/powerpoint/2010/main" val="2121289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FD98-205D-175F-15C9-1680B67C5D4E}"/>
              </a:ext>
            </a:extLst>
          </p:cNvPr>
          <p:cNvSpPr>
            <a:spLocks noGrp="1"/>
          </p:cNvSpPr>
          <p:nvPr>
            <p:ph type="title"/>
          </p:nvPr>
        </p:nvSpPr>
        <p:spPr/>
        <p:txBody>
          <a:bodyPr/>
          <a:lstStyle/>
          <a:p>
            <a:r>
              <a:rPr lang="en-US" dirty="0"/>
              <a:t>Analytics </a:t>
            </a:r>
          </a:p>
        </p:txBody>
      </p:sp>
      <p:pic>
        <p:nvPicPr>
          <p:cNvPr id="5" name="Picture 4">
            <a:extLst>
              <a:ext uri="{FF2B5EF4-FFF2-40B4-BE49-F238E27FC236}">
                <a16:creationId xmlns:a16="http://schemas.microsoft.com/office/drawing/2014/main" id="{75D0981C-81CB-5829-234D-B7771F770790}"/>
              </a:ext>
            </a:extLst>
          </p:cNvPr>
          <p:cNvPicPr>
            <a:picLocks noChangeAspect="1"/>
          </p:cNvPicPr>
          <p:nvPr/>
        </p:nvPicPr>
        <p:blipFill>
          <a:blip r:embed="rId2"/>
          <a:stretch>
            <a:fillRect/>
          </a:stretch>
        </p:blipFill>
        <p:spPr>
          <a:xfrm>
            <a:off x="800099" y="2268204"/>
            <a:ext cx="10591801" cy="3969292"/>
          </a:xfrm>
          <a:prstGeom prst="rect">
            <a:avLst/>
          </a:prstGeom>
        </p:spPr>
      </p:pic>
    </p:spTree>
    <p:extLst>
      <p:ext uri="{BB962C8B-B14F-4D97-AF65-F5344CB8AC3E}">
        <p14:creationId xmlns:p14="http://schemas.microsoft.com/office/powerpoint/2010/main" val="2221662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89674B87-B7AA-4FDD-B75B-0E6F82BF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67027"/>
            <a:chOff x="0" y="-2373"/>
            <a:chExt cx="12192000" cy="6867027"/>
          </a:xfrm>
        </p:grpSpPr>
        <p:sp>
          <p:nvSpPr>
            <p:cNvPr id="2056" name="Rectangle 2055">
              <a:extLst>
                <a:ext uri="{FF2B5EF4-FFF2-40B4-BE49-F238E27FC236}">
                  <a16:creationId xmlns:a16="http://schemas.microsoft.com/office/drawing/2014/main" id="{A779CFA5-3E2E-44AE-8901-888F319B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57" name="Oval 2056">
              <a:extLst>
                <a:ext uri="{FF2B5EF4-FFF2-40B4-BE49-F238E27FC236}">
                  <a16:creationId xmlns:a16="http://schemas.microsoft.com/office/drawing/2014/main" id="{6267043B-4282-450D-A595-165512D91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8" name="Oval 2057">
              <a:extLst>
                <a:ext uri="{FF2B5EF4-FFF2-40B4-BE49-F238E27FC236}">
                  <a16:creationId xmlns:a16="http://schemas.microsoft.com/office/drawing/2014/main" id="{C3ECCE6B-7124-49F7-A9F7-846F18D23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9" name="Oval 2058">
              <a:extLst>
                <a:ext uri="{FF2B5EF4-FFF2-40B4-BE49-F238E27FC236}">
                  <a16:creationId xmlns:a16="http://schemas.microsoft.com/office/drawing/2014/main" id="{E4B22195-E753-4CEB-9376-1E4C70F9D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0" name="Oval 2059">
              <a:extLst>
                <a:ext uri="{FF2B5EF4-FFF2-40B4-BE49-F238E27FC236}">
                  <a16:creationId xmlns:a16="http://schemas.microsoft.com/office/drawing/2014/main" id="{1321F675-966F-4F38-9E8C-EF813E7B0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1" name="Oval 2060">
              <a:extLst>
                <a:ext uri="{FF2B5EF4-FFF2-40B4-BE49-F238E27FC236}">
                  <a16:creationId xmlns:a16="http://schemas.microsoft.com/office/drawing/2014/main" id="{3C1E1FED-8209-4304-BD7B-1E364C44A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2" name="Rectangle 2061">
              <a:extLst>
                <a:ext uri="{FF2B5EF4-FFF2-40B4-BE49-F238E27FC236}">
                  <a16:creationId xmlns:a16="http://schemas.microsoft.com/office/drawing/2014/main" id="{DF77DFC8-AD0F-4293-A5B0-A4B35B41D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3" name="Freeform 5">
              <a:extLst>
                <a:ext uri="{FF2B5EF4-FFF2-40B4-BE49-F238E27FC236}">
                  <a16:creationId xmlns:a16="http://schemas.microsoft.com/office/drawing/2014/main" id="{1A536217-7B6F-4117-90B1-9D52A5791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2064" name="Freeform 5">
              <a:extLst>
                <a:ext uri="{FF2B5EF4-FFF2-40B4-BE49-F238E27FC236}">
                  <a16:creationId xmlns:a16="http://schemas.microsoft.com/office/drawing/2014/main" id="{11FF4C96-6962-4FEB-8800-B664A2ACC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065" name="Freeform 5">
              <a:extLst>
                <a:ext uri="{FF2B5EF4-FFF2-40B4-BE49-F238E27FC236}">
                  <a16:creationId xmlns:a16="http://schemas.microsoft.com/office/drawing/2014/main" id="{309CC5A8-B34F-420B-82A5-2B885B247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78B6BEC0-54BE-7602-E6C3-765A18193282}"/>
              </a:ext>
            </a:extLst>
          </p:cNvPr>
          <p:cNvSpPr>
            <a:spLocks noGrp="1"/>
          </p:cNvSpPr>
          <p:nvPr>
            <p:ph type="title"/>
          </p:nvPr>
        </p:nvSpPr>
        <p:spPr>
          <a:xfrm>
            <a:off x="1154955" y="973668"/>
            <a:ext cx="3133726" cy="1020232"/>
          </a:xfrm>
        </p:spPr>
        <p:txBody>
          <a:bodyPr>
            <a:normAutofit/>
          </a:bodyPr>
          <a:lstStyle/>
          <a:p>
            <a:r>
              <a:rPr lang="en-GB" dirty="0"/>
              <a:t>Introduction</a:t>
            </a:r>
            <a:endParaRPr lang="en-US" dirty="0"/>
          </a:p>
        </p:txBody>
      </p:sp>
      <p:sp>
        <p:nvSpPr>
          <p:cNvPr id="3" name="Content Placeholder 2">
            <a:extLst>
              <a:ext uri="{FF2B5EF4-FFF2-40B4-BE49-F238E27FC236}">
                <a16:creationId xmlns:a16="http://schemas.microsoft.com/office/drawing/2014/main" id="{17562550-CEF4-CA60-6A7E-622C0E09A9AF}"/>
              </a:ext>
            </a:extLst>
          </p:cNvPr>
          <p:cNvSpPr>
            <a:spLocks noGrp="1"/>
          </p:cNvSpPr>
          <p:nvPr>
            <p:ph idx="1"/>
          </p:nvPr>
        </p:nvSpPr>
        <p:spPr>
          <a:xfrm>
            <a:off x="605860" y="2120900"/>
            <a:ext cx="4741995" cy="3898900"/>
          </a:xfrm>
        </p:spPr>
        <p:txBody>
          <a:bodyPr>
            <a:normAutofit/>
          </a:bodyPr>
          <a:lstStyle/>
          <a:p>
            <a:pPr>
              <a:lnSpc>
                <a:spcPct val="90000"/>
              </a:lnSpc>
            </a:pPr>
            <a:r>
              <a:rPr lang="en-GB" sz="1700" dirty="0">
                <a:solidFill>
                  <a:schemeClr val="bg1"/>
                </a:solidFill>
              </a:rPr>
              <a:t>Mr. Brian Byrne  </a:t>
            </a:r>
          </a:p>
          <a:p>
            <a:pPr lvl="1">
              <a:lnSpc>
                <a:spcPct val="90000"/>
              </a:lnSpc>
            </a:pPr>
            <a:r>
              <a:rPr lang="en-GB" sz="1700" dirty="0">
                <a:solidFill>
                  <a:schemeClr val="bg1"/>
                </a:solidFill>
              </a:rPr>
              <a:t>MSc Electronic Engineering, B.Sc. Applied Science, </a:t>
            </a:r>
          </a:p>
          <a:p>
            <a:pPr marL="457200" lvl="1" indent="0">
              <a:lnSpc>
                <a:spcPct val="90000"/>
              </a:lnSpc>
              <a:buNone/>
            </a:pPr>
            <a:r>
              <a:rPr lang="en-GB" sz="1700" dirty="0">
                <a:solidFill>
                  <a:schemeClr val="bg1"/>
                </a:solidFill>
              </a:rPr>
              <a:t>    Diploma Financial Management, </a:t>
            </a:r>
          </a:p>
          <a:p>
            <a:pPr lvl="1">
              <a:lnSpc>
                <a:spcPct val="90000"/>
              </a:lnSpc>
            </a:pPr>
            <a:r>
              <a:rPr lang="en-GB" sz="1700" dirty="0">
                <a:solidFill>
                  <a:schemeClr val="bg1"/>
                </a:solidFill>
              </a:rPr>
              <a:t>Microsoft Certified Developer  16 Certifications so far, and counting!</a:t>
            </a:r>
          </a:p>
          <a:p>
            <a:pPr lvl="1">
              <a:lnSpc>
                <a:spcPct val="90000"/>
              </a:lnSpc>
            </a:pPr>
            <a:r>
              <a:rPr lang="en-GB" sz="1700" dirty="0">
                <a:solidFill>
                  <a:schemeClr val="bg1"/>
                </a:solidFill>
              </a:rPr>
              <a:t>25 years’ experience designing and building software for Pensions, finance, and telecoms sectors</a:t>
            </a:r>
          </a:p>
          <a:p>
            <a:pPr lvl="1">
              <a:lnSpc>
                <a:spcPct val="90000"/>
              </a:lnSpc>
            </a:pPr>
            <a:r>
              <a:rPr lang="en-GB" sz="1700" dirty="0">
                <a:solidFill>
                  <a:schemeClr val="bg1"/>
                </a:solidFill>
              </a:rPr>
              <a:t>Training in Machine Learning </a:t>
            </a:r>
            <a:endParaRPr lang="en-US" sz="1700" dirty="0">
              <a:solidFill>
                <a:schemeClr val="bg1"/>
              </a:solidFill>
            </a:endParaRPr>
          </a:p>
        </p:txBody>
      </p:sp>
      <p:pic>
        <p:nvPicPr>
          <p:cNvPr id="2050" name="Picture 2" descr="A close-up of a leaf on a ant&#10;&#10;Description automatically generated">
            <a:extLst>
              <a:ext uri="{FF2B5EF4-FFF2-40B4-BE49-F238E27FC236}">
                <a16:creationId xmlns:a16="http://schemas.microsoft.com/office/drawing/2014/main" id="{94F74C72-71CB-47E3-E3C3-BC593007BC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8" r="7494" b="1"/>
          <a:stretch/>
        </p:blipFill>
        <p:spPr bwMode="auto">
          <a:xfrm>
            <a:off x="5194607" y="803751"/>
            <a:ext cx="6391533" cy="5250498"/>
          </a:xfrm>
          <a:prstGeom prst="rect">
            <a:avLst/>
          </a:prstGeom>
          <a:noFill/>
          <a:extLst>
            <a:ext uri="{909E8E84-426E-40DD-AFC4-6F175D3DCCD1}">
              <a14:hiddenFill xmlns:a14="http://schemas.microsoft.com/office/drawing/2010/main">
                <a:solidFill>
                  <a:srgbClr val="FFFFFF"/>
                </a:solidFill>
              </a14:hiddenFill>
            </a:ext>
          </a:extLst>
        </p:spPr>
      </p:pic>
      <p:sp>
        <p:nvSpPr>
          <p:cNvPr id="2067" name="Rectangle 2066">
            <a:extLst>
              <a:ext uri="{FF2B5EF4-FFF2-40B4-BE49-F238E27FC236}">
                <a16:creationId xmlns:a16="http://schemas.microsoft.com/office/drawing/2014/main" id="{B6E07BC7-FAEA-458C-90C9-A68082FB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60506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B760A-ED60-B237-5274-B7F30D6751E6}"/>
              </a:ext>
            </a:extLst>
          </p:cNvPr>
          <p:cNvSpPr>
            <a:spLocks noGrp="1"/>
          </p:cNvSpPr>
          <p:nvPr>
            <p:ph type="title"/>
          </p:nvPr>
        </p:nvSpPr>
        <p:spPr/>
        <p:txBody>
          <a:bodyPr/>
          <a:lstStyle/>
          <a:p>
            <a:r>
              <a:rPr lang="en-US" dirty="0"/>
              <a:t>Machine Learning – Key Concepts</a:t>
            </a:r>
          </a:p>
        </p:txBody>
      </p:sp>
      <p:sp>
        <p:nvSpPr>
          <p:cNvPr id="3" name="Content Placeholder 2">
            <a:extLst>
              <a:ext uri="{FF2B5EF4-FFF2-40B4-BE49-F238E27FC236}">
                <a16:creationId xmlns:a16="http://schemas.microsoft.com/office/drawing/2014/main" id="{57401558-1ED2-7717-FFFA-1362D01CB1A8}"/>
              </a:ext>
            </a:extLst>
          </p:cNvPr>
          <p:cNvSpPr>
            <a:spLocks noGrp="1"/>
          </p:cNvSpPr>
          <p:nvPr>
            <p:ph idx="1"/>
          </p:nvPr>
        </p:nvSpPr>
        <p:spPr>
          <a:xfrm>
            <a:off x="400050" y="2085975"/>
            <a:ext cx="11125200" cy="4695825"/>
          </a:xfrm>
        </p:spPr>
        <p:txBody>
          <a:bodyPr>
            <a:normAutofit fontScale="55000" lnSpcReduction="20000"/>
          </a:bodyPr>
          <a:lstStyle/>
          <a:p>
            <a:pPr algn="l">
              <a:buFont typeface="+mj-lt"/>
              <a:buAutoNum type="arabicPeriod"/>
            </a:pPr>
            <a:r>
              <a:rPr lang="en-IE" b="1" i="0" u="none" strike="noStrike" dirty="0">
                <a:effectLst/>
                <a:latin typeface="Söhne"/>
              </a:rPr>
              <a:t>Data:</a:t>
            </a:r>
            <a:endParaRPr lang="en-IE" b="0" i="0" u="none" strike="noStrike" dirty="0">
              <a:effectLst/>
              <a:latin typeface="Söhne"/>
            </a:endParaRPr>
          </a:p>
          <a:p>
            <a:pPr marL="457200" lvl="1" indent="0" algn="l">
              <a:buNone/>
            </a:pPr>
            <a:r>
              <a:rPr lang="en-IE" b="0" i="0" u="none" strike="noStrike" dirty="0">
                <a:effectLst/>
                <a:latin typeface="Söhne"/>
              </a:rPr>
              <a:t>Machine learning systems learn from </a:t>
            </a:r>
            <a:r>
              <a:rPr lang="en-IE" b="0" i="0" u="none" strike="noStrike" dirty="0">
                <a:effectLst/>
                <a:highlight>
                  <a:srgbClr val="FFFF00"/>
                </a:highlight>
                <a:latin typeface="Söhne"/>
              </a:rPr>
              <a:t>data</a:t>
            </a:r>
            <a:r>
              <a:rPr lang="en-IE" b="0" i="0" u="none" strike="noStrike" dirty="0">
                <a:effectLst/>
                <a:latin typeface="Söhne"/>
              </a:rPr>
              <a:t>. This data can include a wide range of information, such as text, images, numerical values, or any other form of structured or unstructured data.</a:t>
            </a:r>
          </a:p>
          <a:p>
            <a:pPr algn="l">
              <a:buFont typeface="+mj-lt"/>
              <a:buAutoNum type="arabicPeriod"/>
            </a:pPr>
            <a:r>
              <a:rPr lang="en-IE" b="1" i="0" u="none" strike="noStrike" dirty="0">
                <a:effectLst/>
                <a:latin typeface="Söhne"/>
              </a:rPr>
              <a:t>Features:</a:t>
            </a:r>
            <a:endParaRPr lang="en-IE" b="0" i="0" u="none" strike="noStrike" dirty="0">
              <a:effectLst/>
              <a:latin typeface="Söhne"/>
            </a:endParaRPr>
          </a:p>
          <a:p>
            <a:pPr marL="457200" lvl="1" indent="0" algn="l">
              <a:buNone/>
            </a:pPr>
            <a:r>
              <a:rPr lang="en-IE" b="0" i="0" u="none" strike="noStrike" dirty="0">
                <a:effectLst/>
                <a:latin typeface="Söhne"/>
              </a:rPr>
              <a:t>Features are the </a:t>
            </a:r>
            <a:r>
              <a:rPr lang="en-IE" b="0" i="0" u="none" strike="noStrike" dirty="0">
                <a:effectLst/>
                <a:highlight>
                  <a:srgbClr val="FFFF00"/>
                </a:highlight>
                <a:latin typeface="Söhne"/>
              </a:rPr>
              <a:t>individual measurable properties </a:t>
            </a:r>
            <a:r>
              <a:rPr lang="en-IE" b="0" i="0" u="none" strike="noStrike" dirty="0">
                <a:effectLst/>
                <a:latin typeface="Söhne"/>
              </a:rPr>
              <a:t>or characteristics of the data that the machine learning model uses to make predictions or decisions.</a:t>
            </a:r>
          </a:p>
          <a:p>
            <a:pPr algn="l">
              <a:buFont typeface="+mj-lt"/>
              <a:buAutoNum type="arabicPeriod"/>
            </a:pPr>
            <a:r>
              <a:rPr lang="en-IE" b="1" i="0" u="none" strike="noStrike" dirty="0">
                <a:effectLst/>
                <a:latin typeface="Söhne"/>
              </a:rPr>
              <a:t>Labels or Targets:</a:t>
            </a:r>
            <a:endParaRPr lang="en-IE" b="0" i="0" u="none" strike="noStrike" dirty="0">
              <a:effectLst/>
              <a:latin typeface="Söhne"/>
            </a:endParaRPr>
          </a:p>
          <a:p>
            <a:pPr marL="457200" lvl="1" indent="0" algn="l">
              <a:buNone/>
            </a:pPr>
            <a:r>
              <a:rPr lang="en-IE" b="0" i="0" u="none" strike="noStrike" dirty="0">
                <a:effectLst/>
                <a:latin typeface="Söhne"/>
              </a:rPr>
              <a:t>In supervised learning, the machine learning model is trained on a dataset that includes both </a:t>
            </a:r>
            <a:r>
              <a:rPr lang="en-IE" b="0" i="0" u="none" strike="noStrike" dirty="0">
                <a:effectLst/>
                <a:highlight>
                  <a:srgbClr val="FFFF00"/>
                </a:highlight>
                <a:latin typeface="Söhne"/>
              </a:rPr>
              <a:t>input data and corresponding labels or targets</a:t>
            </a:r>
            <a:r>
              <a:rPr lang="en-IE" b="0" i="0" u="none" strike="noStrike" dirty="0">
                <a:effectLst/>
                <a:latin typeface="Söhne"/>
              </a:rPr>
              <a:t>. Labels are the outcomes or values that the model aims to predict.</a:t>
            </a:r>
          </a:p>
          <a:p>
            <a:pPr algn="l">
              <a:buFont typeface="+mj-lt"/>
              <a:buAutoNum type="arabicPeriod"/>
            </a:pPr>
            <a:r>
              <a:rPr lang="en-IE" b="1" i="0" u="none" strike="noStrike" dirty="0">
                <a:effectLst/>
                <a:latin typeface="Söhne"/>
              </a:rPr>
              <a:t>Training:</a:t>
            </a:r>
            <a:endParaRPr lang="en-IE" b="0" i="0" u="none" strike="noStrike" dirty="0">
              <a:effectLst/>
              <a:latin typeface="Söhne"/>
            </a:endParaRPr>
          </a:p>
          <a:p>
            <a:pPr marL="457200" lvl="1" indent="0" algn="l">
              <a:buNone/>
            </a:pPr>
            <a:r>
              <a:rPr lang="en-IE" b="0" i="0" u="none" strike="noStrike" dirty="0">
                <a:effectLst/>
                <a:latin typeface="Söhne"/>
              </a:rPr>
              <a:t>During the training phase, the machine learning model is exposed to a </a:t>
            </a:r>
            <a:r>
              <a:rPr lang="en-IE" b="0" i="0" u="none" strike="noStrike" dirty="0">
                <a:effectLst/>
                <a:highlight>
                  <a:srgbClr val="FFFF00"/>
                </a:highlight>
                <a:latin typeface="Söhne"/>
              </a:rPr>
              <a:t>labelled dataset</a:t>
            </a:r>
            <a:r>
              <a:rPr lang="en-IE" b="0" i="0" u="none" strike="noStrike" dirty="0">
                <a:effectLst/>
                <a:latin typeface="Söhne"/>
              </a:rPr>
              <a:t>, and it learns to </a:t>
            </a:r>
            <a:r>
              <a:rPr lang="en-IE" b="0" i="0" u="none" strike="noStrike" dirty="0">
                <a:effectLst/>
                <a:highlight>
                  <a:srgbClr val="FFFF00"/>
                </a:highlight>
                <a:latin typeface="Söhne"/>
              </a:rPr>
              <a:t>identify patterns and relationships </a:t>
            </a:r>
            <a:r>
              <a:rPr lang="en-IE" b="0" i="0" u="none" strike="noStrike" dirty="0">
                <a:effectLst/>
                <a:latin typeface="Söhne"/>
              </a:rPr>
              <a:t>within the data. The model adjusts its parameters to minimize the difference between its predictions and the actual labels.</a:t>
            </a:r>
          </a:p>
          <a:p>
            <a:pPr algn="l">
              <a:buFont typeface="+mj-lt"/>
              <a:buAutoNum type="arabicPeriod"/>
            </a:pPr>
            <a:r>
              <a:rPr lang="en-IE" b="1" i="0" u="none" strike="noStrike" dirty="0">
                <a:effectLst/>
                <a:latin typeface="Söhne"/>
              </a:rPr>
              <a:t>Algorithms:</a:t>
            </a:r>
            <a:endParaRPr lang="en-IE" b="0" i="0" u="none" strike="noStrike" dirty="0">
              <a:effectLst/>
              <a:latin typeface="Söhne"/>
            </a:endParaRPr>
          </a:p>
          <a:p>
            <a:pPr marL="457200" lvl="1" indent="0" algn="l">
              <a:buNone/>
            </a:pPr>
            <a:r>
              <a:rPr lang="en-IE" b="0" i="0" u="none" strike="noStrike" dirty="0">
                <a:effectLst/>
                <a:latin typeface="Söhne"/>
              </a:rPr>
              <a:t>Machine learning </a:t>
            </a:r>
            <a:r>
              <a:rPr lang="en-IE" b="0" i="0" u="none" strike="noStrike" dirty="0">
                <a:effectLst/>
                <a:highlight>
                  <a:srgbClr val="FFFF00"/>
                </a:highlight>
                <a:latin typeface="Söhne"/>
              </a:rPr>
              <a:t>algorithms are mathematical models </a:t>
            </a:r>
            <a:r>
              <a:rPr lang="en-IE" b="0" i="0" u="none" strike="noStrike" dirty="0">
                <a:effectLst/>
                <a:latin typeface="Söhne"/>
              </a:rPr>
              <a:t>that define how a machine learning system learns from data. Different algorithms are suited to different types of tasks, such as regression, classification, clustering, or reinforcement learning.</a:t>
            </a:r>
          </a:p>
          <a:p>
            <a:pPr algn="l">
              <a:buFont typeface="+mj-lt"/>
              <a:buAutoNum type="arabicPeriod"/>
            </a:pPr>
            <a:r>
              <a:rPr lang="en-IE" b="1" i="0" u="none" strike="noStrike" dirty="0">
                <a:effectLst/>
                <a:latin typeface="Söhne"/>
              </a:rPr>
              <a:t>Types of Machine Learning:</a:t>
            </a:r>
            <a:endParaRPr lang="en-IE" b="0" i="0" u="none" strike="noStrike" dirty="0">
              <a:effectLst/>
              <a:latin typeface="Söhne"/>
            </a:endParaRPr>
          </a:p>
          <a:p>
            <a:pPr lvl="1"/>
            <a:r>
              <a:rPr lang="en-IE" b="1" i="0" u="none" strike="noStrike" dirty="0">
                <a:effectLst/>
                <a:latin typeface="Söhne"/>
              </a:rPr>
              <a:t>Supervised Learning:</a:t>
            </a:r>
            <a:r>
              <a:rPr lang="en-IE" b="0" i="0" u="none" strike="noStrike" dirty="0">
                <a:effectLst/>
                <a:latin typeface="Söhne"/>
              </a:rPr>
              <a:t> The model is trained on </a:t>
            </a:r>
            <a:r>
              <a:rPr lang="en-IE" b="0" i="0" u="none" strike="noStrike" dirty="0">
                <a:effectLst/>
                <a:highlight>
                  <a:srgbClr val="FFFF00"/>
                </a:highlight>
                <a:latin typeface="Söhne"/>
              </a:rPr>
              <a:t>a </a:t>
            </a:r>
            <a:r>
              <a:rPr lang="en-IE" b="0" i="0" u="none" strike="noStrike" dirty="0" err="1">
                <a:effectLst/>
                <a:highlight>
                  <a:srgbClr val="FFFF00"/>
                </a:highlight>
                <a:latin typeface="Söhne"/>
              </a:rPr>
              <a:t>labeled</a:t>
            </a:r>
            <a:r>
              <a:rPr lang="en-IE" b="0" i="0" u="none" strike="noStrike" dirty="0">
                <a:effectLst/>
                <a:highlight>
                  <a:srgbClr val="FFFF00"/>
                </a:highlight>
                <a:latin typeface="Söhne"/>
              </a:rPr>
              <a:t> dataset</a:t>
            </a:r>
            <a:r>
              <a:rPr lang="en-IE" b="0" i="0" u="none" strike="noStrike" dirty="0">
                <a:effectLst/>
                <a:latin typeface="Söhne"/>
              </a:rPr>
              <a:t>, and it learns to make predictions or classifications based on input features.</a:t>
            </a:r>
          </a:p>
          <a:p>
            <a:pPr lvl="1"/>
            <a:r>
              <a:rPr lang="en-IE" b="1" i="0" u="none" strike="noStrike" dirty="0">
                <a:effectLst/>
                <a:latin typeface="Söhne"/>
              </a:rPr>
              <a:t>Unsupervised Learning:</a:t>
            </a:r>
            <a:r>
              <a:rPr lang="en-IE" b="0" i="0" u="none" strike="noStrike" dirty="0">
                <a:effectLst/>
                <a:latin typeface="Söhne"/>
              </a:rPr>
              <a:t> The model is given </a:t>
            </a:r>
            <a:r>
              <a:rPr lang="en-IE" b="0" i="0" u="none" strike="noStrike" dirty="0" err="1">
                <a:effectLst/>
                <a:highlight>
                  <a:srgbClr val="FFFF00"/>
                </a:highlight>
                <a:latin typeface="Söhne"/>
              </a:rPr>
              <a:t>unlabeled</a:t>
            </a:r>
            <a:r>
              <a:rPr lang="en-IE" b="0" i="0" u="none" strike="noStrike" dirty="0">
                <a:effectLst/>
                <a:highlight>
                  <a:srgbClr val="FFFF00"/>
                </a:highlight>
                <a:latin typeface="Söhne"/>
              </a:rPr>
              <a:t> dat</a:t>
            </a:r>
            <a:r>
              <a:rPr lang="en-IE" b="0" i="0" u="none" strike="noStrike" dirty="0">
                <a:effectLst/>
                <a:latin typeface="Söhne"/>
              </a:rPr>
              <a:t>a and must find patterns or relationships without explicit guidance.</a:t>
            </a:r>
          </a:p>
          <a:p>
            <a:pPr lvl="1"/>
            <a:r>
              <a:rPr lang="en-IE" b="1" i="0" u="none" strike="noStrike" dirty="0">
                <a:effectLst/>
                <a:latin typeface="Söhne"/>
              </a:rPr>
              <a:t>Reinforcement Learning:</a:t>
            </a:r>
            <a:r>
              <a:rPr lang="en-IE" b="0" i="0" u="none" strike="noStrike" dirty="0">
                <a:effectLst/>
                <a:latin typeface="Söhne"/>
              </a:rPr>
              <a:t> The model learns by interacting with an environment and receiving feedback in the form of rewards or penalties.</a:t>
            </a:r>
          </a:p>
          <a:p>
            <a:pPr algn="l">
              <a:buFont typeface="+mj-lt"/>
              <a:buAutoNum type="arabicPeriod"/>
            </a:pPr>
            <a:r>
              <a:rPr lang="en-IE" b="1" i="0" u="none" strike="noStrike" dirty="0">
                <a:effectLst/>
                <a:latin typeface="Söhne"/>
              </a:rPr>
              <a:t>Evaluation:</a:t>
            </a:r>
            <a:endParaRPr lang="en-IE" b="0" i="0" u="none" strike="noStrike" dirty="0">
              <a:effectLst/>
              <a:latin typeface="Söhne"/>
            </a:endParaRPr>
          </a:p>
          <a:p>
            <a:pPr marL="457200" lvl="1" indent="0" algn="l">
              <a:buNone/>
            </a:pPr>
            <a:r>
              <a:rPr lang="en-IE" b="0" i="0" u="none" strike="noStrike" dirty="0">
                <a:effectLst/>
                <a:latin typeface="Söhne"/>
              </a:rPr>
              <a:t>After training, the model is evaluated on new, unseen data to assess its performance. Common metrics include accuracy, precision, recall, F1 score for classification tasks, and mean squared error for regression tasks.</a:t>
            </a:r>
          </a:p>
          <a:p>
            <a:pPr algn="l">
              <a:buFont typeface="+mj-lt"/>
              <a:buAutoNum type="arabicPeriod"/>
            </a:pPr>
            <a:r>
              <a:rPr lang="en-IE" b="1" i="0" u="none" strike="noStrike" dirty="0">
                <a:effectLst/>
                <a:latin typeface="Söhne"/>
              </a:rPr>
              <a:t>Prediction or Inference:</a:t>
            </a:r>
            <a:endParaRPr lang="en-IE" b="0" i="0" u="none" strike="noStrike" dirty="0">
              <a:effectLst/>
              <a:latin typeface="Söhne"/>
            </a:endParaRPr>
          </a:p>
          <a:p>
            <a:pPr marL="457200" lvl="1" indent="0" algn="l">
              <a:buNone/>
            </a:pPr>
            <a:r>
              <a:rPr lang="en-IE" b="0" i="0" u="none" strike="noStrike" dirty="0">
                <a:effectLst/>
                <a:latin typeface="Söhne"/>
              </a:rPr>
              <a:t>Once trained, the machine learning model can make predictions or decisions on new, unseen data. This is the phase where the model is deployed for practical use.</a:t>
            </a:r>
          </a:p>
          <a:p>
            <a:pPr marL="0" indent="0">
              <a:buNone/>
            </a:pPr>
            <a:endParaRPr lang="en-US" dirty="0"/>
          </a:p>
        </p:txBody>
      </p:sp>
    </p:spTree>
    <p:extLst>
      <p:ext uri="{BB962C8B-B14F-4D97-AF65-F5344CB8AC3E}">
        <p14:creationId xmlns:p14="http://schemas.microsoft.com/office/powerpoint/2010/main" val="1622990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D0F9-B2DA-7E98-3E3A-919F232F669B}"/>
              </a:ext>
            </a:extLst>
          </p:cNvPr>
          <p:cNvSpPr>
            <a:spLocks noGrp="1"/>
          </p:cNvSpPr>
          <p:nvPr>
            <p:ph type="title"/>
          </p:nvPr>
        </p:nvSpPr>
        <p:spPr/>
        <p:txBody>
          <a:bodyPr/>
          <a:lstStyle/>
          <a:p>
            <a:r>
              <a:rPr lang="en-US" dirty="0"/>
              <a:t>ML Algorithms</a:t>
            </a:r>
          </a:p>
        </p:txBody>
      </p:sp>
      <p:pic>
        <p:nvPicPr>
          <p:cNvPr id="4098" name="Picture 2" descr="Figure 1.9 – Types of ML algorithms&#13;&#10;">
            <a:extLst>
              <a:ext uri="{FF2B5EF4-FFF2-40B4-BE49-F238E27FC236}">
                <a16:creationId xmlns:a16="http://schemas.microsoft.com/office/drawing/2014/main" id="{AC6702AD-9C74-97AF-C1DC-5C4AD0705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03" y="2353371"/>
            <a:ext cx="10852794" cy="441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323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53A6-BC8C-6781-E0C5-46668970358B}"/>
              </a:ext>
            </a:extLst>
          </p:cNvPr>
          <p:cNvSpPr>
            <a:spLocks noGrp="1"/>
          </p:cNvSpPr>
          <p:nvPr>
            <p:ph type="title"/>
          </p:nvPr>
        </p:nvSpPr>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7BBDC1E1-5E95-20CA-56EF-A598CB46F066}"/>
              </a:ext>
            </a:extLst>
          </p:cNvPr>
          <p:cNvSpPr>
            <a:spLocks noGrp="1"/>
          </p:cNvSpPr>
          <p:nvPr>
            <p:ph idx="1"/>
          </p:nvPr>
        </p:nvSpPr>
        <p:spPr>
          <a:xfrm>
            <a:off x="336430" y="1966823"/>
            <a:ext cx="10670876" cy="4891177"/>
          </a:xfrm>
        </p:spPr>
        <p:txBody>
          <a:bodyPr anchor="ctr">
            <a:normAutofit/>
          </a:bodyPr>
          <a:lstStyle/>
          <a:p>
            <a:pPr algn="l">
              <a:buFont typeface="Arial" panose="020B0604020202020204" pitchFamily="34" charset="0"/>
              <a:buChar char="•"/>
            </a:pPr>
            <a:r>
              <a:rPr lang="en-IE" sz="1600" b="1" i="0" u="none" strike="noStrike" dirty="0">
                <a:solidFill>
                  <a:srgbClr val="222222"/>
                </a:solidFill>
                <a:effectLst/>
                <a:latin typeface="Arial" panose="020B0604020202020204" pitchFamily="34" charset="0"/>
                <a:cs typeface="Arial" panose="020B0604020202020204" pitchFamily="34" charset="0"/>
              </a:rPr>
              <a:t>Supervised learning</a:t>
            </a:r>
            <a:r>
              <a:rPr lang="en-IE" sz="1600" b="0" i="0" u="none" strike="noStrike" dirty="0">
                <a:solidFill>
                  <a:srgbClr val="222222"/>
                </a:solidFill>
                <a:effectLst/>
                <a:latin typeface="Arial" panose="020B0604020202020204" pitchFamily="34" charset="0"/>
                <a:cs typeface="Arial" panose="020B0604020202020204" pitchFamily="34" charset="0"/>
              </a:rPr>
              <a:t>: </a:t>
            </a:r>
          </a:p>
          <a:p>
            <a:pPr marL="400050" lvl="1" indent="0">
              <a:lnSpc>
                <a:spcPct val="150000"/>
              </a:lnSpc>
              <a:buNone/>
            </a:pPr>
            <a:r>
              <a:rPr lang="en-IE" sz="1400" b="0" i="0" u="none" strike="noStrike" dirty="0">
                <a:solidFill>
                  <a:srgbClr val="222222"/>
                </a:solidFill>
                <a:effectLst/>
                <a:latin typeface="Arial" panose="020B0604020202020204" pitchFamily="34" charset="0"/>
                <a:cs typeface="Arial" panose="020B0604020202020204" pitchFamily="34" charset="0"/>
              </a:rPr>
              <a:t>In supervised learning, </a:t>
            </a:r>
            <a:r>
              <a:rPr lang="en-IE" sz="1400" b="0" i="0" u="none" strike="noStrike" dirty="0">
                <a:solidFill>
                  <a:srgbClr val="222222"/>
                </a:solidFill>
                <a:effectLst/>
                <a:highlight>
                  <a:srgbClr val="FFFF00"/>
                </a:highlight>
                <a:latin typeface="Arial" panose="020B0604020202020204" pitchFamily="34" charset="0"/>
                <a:cs typeface="Arial" panose="020B0604020202020204" pitchFamily="34" charset="0"/>
              </a:rPr>
              <a:t>models are trained with a so-called labelled dataset</a:t>
            </a:r>
            <a:r>
              <a:rPr lang="en-IE" sz="1400" b="0" i="0" u="none" strike="noStrike" dirty="0">
                <a:solidFill>
                  <a:srgbClr val="222222"/>
                </a:solidFill>
                <a:effectLst/>
                <a:latin typeface="Arial" panose="020B0604020202020204" pitchFamily="34" charset="0"/>
                <a:cs typeface="Arial" panose="020B0604020202020204" pitchFamily="34" charset="0"/>
              </a:rPr>
              <a:t>. That means besides knowing the input for the required algorithm, we also know the required output. This type of learning is split into two groups of problems—namely,</a:t>
            </a:r>
            <a:r>
              <a:rPr lang="en-IE" sz="1400" b="0" i="0" u="none" strike="noStrike" dirty="0">
                <a:solidFill>
                  <a:srgbClr val="222222"/>
                </a:solidFill>
                <a:effectLst/>
                <a:highlight>
                  <a:srgbClr val="FFFF00"/>
                </a:highlight>
                <a:latin typeface="Arial" panose="020B0604020202020204" pitchFamily="34" charset="0"/>
                <a:cs typeface="Arial" panose="020B0604020202020204" pitchFamily="34" charset="0"/>
              </a:rPr>
              <a:t> </a:t>
            </a:r>
            <a:r>
              <a:rPr lang="en-IE" sz="1400" b="1" i="0" u="none" strike="noStrike" dirty="0">
                <a:solidFill>
                  <a:srgbClr val="222222"/>
                </a:solidFill>
                <a:effectLst/>
                <a:highlight>
                  <a:srgbClr val="FFFF00"/>
                </a:highlight>
                <a:latin typeface="Arial" panose="020B0604020202020204" pitchFamily="34" charset="0"/>
                <a:cs typeface="Arial" panose="020B0604020202020204" pitchFamily="34" charset="0"/>
              </a:rPr>
              <a:t>classification problems</a:t>
            </a:r>
            <a:r>
              <a:rPr lang="en-IE" sz="1400" b="0" i="0" u="none" strike="noStrike" dirty="0">
                <a:solidFill>
                  <a:srgbClr val="222222"/>
                </a:solidFill>
                <a:effectLst/>
                <a:highlight>
                  <a:srgbClr val="FFFF00"/>
                </a:highlight>
                <a:latin typeface="Arial" panose="020B0604020202020204" pitchFamily="34" charset="0"/>
                <a:cs typeface="Arial" panose="020B0604020202020204" pitchFamily="34" charset="0"/>
              </a:rPr>
              <a:t> and </a:t>
            </a:r>
            <a:r>
              <a:rPr lang="en-IE" sz="1400" b="1" i="0" u="none" strike="noStrike" dirty="0">
                <a:solidFill>
                  <a:srgbClr val="222222"/>
                </a:solidFill>
                <a:effectLst/>
                <a:highlight>
                  <a:srgbClr val="FFFF00"/>
                </a:highlight>
                <a:latin typeface="Arial" panose="020B0604020202020204" pitchFamily="34" charset="0"/>
                <a:cs typeface="Arial" panose="020B0604020202020204" pitchFamily="34" charset="0"/>
              </a:rPr>
              <a:t>regression problems</a:t>
            </a:r>
            <a:r>
              <a:rPr lang="en-IE" sz="1400" b="0" i="0" u="none" strike="noStrike" dirty="0">
                <a:solidFill>
                  <a:srgbClr val="222222"/>
                </a:solidFill>
                <a:effectLst/>
                <a:latin typeface="Arial" panose="020B0604020202020204" pitchFamily="34" charset="0"/>
                <a:cs typeface="Arial" panose="020B0604020202020204" pitchFamily="34" charset="0"/>
              </a:rPr>
              <a:t>. Classification works with </a:t>
            </a:r>
            <a:r>
              <a:rPr lang="en-IE" sz="1400" b="0" i="0" u="none" strike="noStrike" dirty="0">
                <a:solidFill>
                  <a:srgbClr val="222222"/>
                </a:solidFill>
                <a:effectLst/>
                <a:highlight>
                  <a:srgbClr val="FFFF00"/>
                </a:highlight>
                <a:latin typeface="Arial" panose="020B0604020202020204" pitchFamily="34" charset="0"/>
                <a:cs typeface="Arial" panose="020B0604020202020204" pitchFamily="34" charset="0"/>
              </a:rPr>
              <a:t>discrete results</a:t>
            </a:r>
            <a:r>
              <a:rPr lang="en-IE" sz="1400" b="0" i="0" u="none" strike="noStrike" dirty="0">
                <a:solidFill>
                  <a:srgbClr val="222222"/>
                </a:solidFill>
                <a:effectLst/>
                <a:latin typeface="Arial" panose="020B0604020202020204" pitchFamily="34" charset="0"/>
                <a:cs typeface="Arial" panose="020B0604020202020204" pitchFamily="34" charset="0"/>
              </a:rPr>
              <a:t>, where the output is a class or group, while </a:t>
            </a:r>
            <a:r>
              <a:rPr lang="en-IE" sz="1400" b="0" i="0" u="none" strike="noStrike" dirty="0">
                <a:solidFill>
                  <a:srgbClr val="222222"/>
                </a:solidFill>
                <a:effectLst/>
                <a:highlight>
                  <a:srgbClr val="FFFF00"/>
                </a:highlight>
                <a:latin typeface="Arial" panose="020B0604020202020204" pitchFamily="34" charset="0"/>
                <a:cs typeface="Arial" panose="020B0604020202020204" pitchFamily="34" charset="0"/>
              </a:rPr>
              <a:t>regression works with continuous results</a:t>
            </a:r>
            <a:r>
              <a:rPr lang="en-IE" sz="1400" b="0" i="0" u="none" strike="noStrike" dirty="0">
                <a:solidFill>
                  <a:srgbClr val="222222"/>
                </a:solidFill>
                <a:effectLst/>
                <a:latin typeface="Arial" panose="020B0604020202020204" pitchFamily="34" charset="0"/>
                <a:cs typeface="Arial" panose="020B0604020202020204" pitchFamily="34" charset="0"/>
              </a:rPr>
              <a:t>, where the output would be a certain value. Examples of classification would be identifying fraud in money transactions or doing object detection in images. Examples of regression would be forecasting prices for houses or the stock market or predicting population growth. It is important to understand that this type of learning </a:t>
            </a:r>
            <a:r>
              <a:rPr lang="en-IE" sz="1400" b="0" i="1" u="none" strike="noStrike" dirty="0">
                <a:solidFill>
                  <a:srgbClr val="222222"/>
                </a:solidFill>
                <a:effectLst/>
                <a:latin typeface="Arial" panose="020B0604020202020204" pitchFamily="34" charset="0"/>
                <a:cs typeface="Arial" panose="020B0604020202020204" pitchFamily="34" charset="0"/>
              </a:rPr>
              <a:t>requires</a:t>
            </a:r>
            <a:r>
              <a:rPr lang="en-IE" sz="1400" b="0" i="0" u="none" strike="noStrike" dirty="0">
                <a:solidFill>
                  <a:srgbClr val="222222"/>
                </a:solidFill>
                <a:effectLst/>
                <a:latin typeface="Arial" panose="020B0604020202020204" pitchFamily="34" charset="0"/>
                <a:cs typeface="Arial" panose="020B0604020202020204" pitchFamily="34" charset="0"/>
              </a:rPr>
              <a:t> labels, which often results in the tedious task of labelling the whole dataset.</a:t>
            </a:r>
          </a:p>
          <a:p>
            <a:pPr algn="l">
              <a:lnSpc>
                <a:spcPct val="150000"/>
              </a:lnSpc>
              <a:buFont typeface="Arial" panose="020B0604020202020204" pitchFamily="34" charset="0"/>
              <a:buChar char="•"/>
            </a:pPr>
            <a:r>
              <a:rPr lang="en-IE" sz="1600" b="1" i="0" u="none" strike="noStrike" dirty="0">
                <a:solidFill>
                  <a:srgbClr val="222222"/>
                </a:solidFill>
                <a:effectLst/>
                <a:latin typeface="Arial" panose="020B0604020202020204" pitchFamily="34" charset="0"/>
                <a:cs typeface="Arial" panose="020B0604020202020204" pitchFamily="34" charset="0"/>
              </a:rPr>
              <a:t>Unsupervised learning</a:t>
            </a:r>
            <a:r>
              <a:rPr lang="en-IE" sz="1600" b="0" i="0" u="none" strike="noStrike" dirty="0">
                <a:solidFill>
                  <a:srgbClr val="222222"/>
                </a:solidFill>
                <a:effectLst/>
                <a:latin typeface="Arial" panose="020B0604020202020204" pitchFamily="34" charset="0"/>
                <a:cs typeface="Arial" panose="020B0604020202020204" pitchFamily="34" charset="0"/>
              </a:rPr>
              <a:t>: </a:t>
            </a:r>
          </a:p>
          <a:p>
            <a:pPr marL="400050" lvl="1" indent="0">
              <a:lnSpc>
                <a:spcPct val="150000"/>
              </a:lnSpc>
              <a:buNone/>
            </a:pPr>
            <a:r>
              <a:rPr lang="en-IE" sz="1400" b="0" i="0" u="none" strike="noStrike" dirty="0">
                <a:solidFill>
                  <a:srgbClr val="222222"/>
                </a:solidFill>
                <a:effectLst/>
                <a:latin typeface="Arial" panose="020B0604020202020204" pitchFamily="34" charset="0"/>
                <a:cs typeface="Arial" panose="020B0604020202020204" pitchFamily="34" charset="0"/>
              </a:rPr>
              <a:t>In unsupervised learning, </a:t>
            </a:r>
            <a:r>
              <a:rPr lang="en-IE" sz="1400" b="0" i="0" u="none" strike="noStrike" dirty="0">
                <a:solidFill>
                  <a:srgbClr val="222222"/>
                </a:solidFill>
                <a:effectLst/>
                <a:highlight>
                  <a:srgbClr val="FFFF00"/>
                </a:highlight>
                <a:latin typeface="Arial" panose="020B0604020202020204" pitchFamily="34" charset="0"/>
                <a:cs typeface="Arial" panose="020B0604020202020204" pitchFamily="34" charset="0"/>
              </a:rPr>
              <a:t>models are trained on unlabelled data</a:t>
            </a:r>
            <a:r>
              <a:rPr lang="en-IE" sz="1400" b="0" i="0" u="none" strike="noStrike" dirty="0">
                <a:solidFill>
                  <a:srgbClr val="222222"/>
                </a:solidFill>
                <a:effectLst/>
                <a:latin typeface="Arial" panose="020B0604020202020204" pitchFamily="34" charset="0"/>
                <a:cs typeface="Arial" panose="020B0604020202020204" pitchFamily="34" charset="0"/>
              </a:rPr>
              <a:t>. This is basically self-organized learning to find patterns in data, referred to as </a:t>
            </a:r>
            <a:r>
              <a:rPr lang="en-IE" sz="1400" b="1" i="0" u="none" strike="noStrike" dirty="0">
                <a:solidFill>
                  <a:srgbClr val="222222"/>
                </a:solidFill>
                <a:effectLst/>
                <a:latin typeface="Arial" panose="020B0604020202020204" pitchFamily="34" charset="0"/>
                <a:cs typeface="Arial" panose="020B0604020202020204" pitchFamily="34" charset="0"/>
              </a:rPr>
              <a:t>clustering</a:t>
            </a:r>
            <a:r>
              <a:rPr lang="en-IE" sz="1400" b="0" i="0" u="none" strike="noStrike" dirty="0">
                <a:solidFill>
                  <a:srgbClr val="222222"/>
                </a:solidFill>
                <a:effectLst/>
                <a:latin typeface="Arial" panose="020B0604020202020204" pitchFamily="34" charset="0"/>
                <a:cs typeface="Arial" panose="020B0604020202020204" pitchFamily="34" charset="0"/>
              </a:rPr>
              <a:t>. Examples of this would be the filtering of spam emails in an inbox or the recommendation of movies or clothing a person might like to watch or purchase. Often, the learning algorithms are used in a real-time scenario where the data needs to be processed directly. The beauty of this type of learning is that we do not have to label the dataset.</a:t>
            </a:r>
          </a:p>
        </p:txBody>
      </p:sp>
    </p:spTree>
    <p:extLst>
      <p:ext uri="{BB962C8B-B14F-4D97-AF65-F5344CB8AC3E}">
        <p14:creationId xmlns:p14="http://schemas.microsoft.com/office/powerpoint/2010/main" val="535614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86AB-9E2C-9CA2-C6ED-8F12AF72FAD6}"/>
              </a:ext>
            </a:extLst>
          </p:cNvPr>
          <p:cNvSpPr>
            <a:spLocks noGrp="1"/>
          </p:cNvSpPr>
          <p:nvPr>
            <p:ph type="title"/>
          </p:nvPr>
        </p:nvSpPr>
        <p:spPr/>
        <p:txBody>
          <a:bodyPr/>
          <a:lstStyle/>
          <a:p>
            <a:r>
              <a:rPr lang="en-US" dirty="0"/>
              <a:t>End to End ML Process</a:t>
            </a:r>
          </a:p>
        </p:txBody>
      </p:sp>
      <p:pic>
        <p:nvPicPr>
          <p:cNvPr id="5122" name="Picture 2" descr="Figure 1.11 – End-to-end ML process&#13;&#10;">
            <a:extLst>
              <a:ext uri="{FF2B5EF4-FFF2-40B4-BE49-F238E27FC236}">
                <a16:creationId xmlns:a16="http://schemas.microsoft.com/office/drawing/2014/main" id="{FF1AC253-12A2-F03A-3CE8-342443B5C9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046" y="1975220"/>
            <a:ext cx="8489482" cy="488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41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7B27D-6C0A-58D4-B08E-57B20315E05A}"/>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27FF108D-73B3-D88B-855C-E6B073909635}"/>
              </a:ext>
            </a:extLst>
          </p:cNvPr>
          <p:cNvSpPr>
            <a:spLocks noGrp="1"/>
          </p:cNvSpPr>
          <p:nvPr>
            <p:ph idx="1"/>
          </p:nvPr>
        </p:nvSpPr>
        <p:spPr>
          <a:xfrm>
            <a:off x="1154955" y="2603500"/>
            <a:ext cx="9671196" cy="3416300"/>
          </a:xfrm>
        </p:spPr>
        <p:txBody>
          <a:bodyPr/>
          <a:lstStyle/>
          <a:p>
            <a:r>
              <a:rPr lang="en-US" dirty="0"/>
              <a:t>WHERE IS THE MOST TIME CONSUMING WORK IN THE PRECEDING DIAGRAM ?</a:t>
            </a:r>
          </a:p>
        </p:txBody>
      </p:sp>
    </p:spTree>
    <p:extLst>
      <p:ext uri="{BB962C8B-B14F-4D97-AF65-F5344CB8AC3E}">
        <p14:creationId xmlns:p14="http://schemas.microsoft.com/office/powerpoint/2010/main" val="1215453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AE31-3F6A-EF93-255B-9ECF2BE563F5}"/>
              </a:ext>
            </a:extLst>
          </p:cNvPr>
          <p:cNvSpPr>
            <a:spLocks noGrp="1"/>
          </p:cNvSpPr>
          <p:nvPr>
            <p:ph type="title"/>
          </p:nvPr>
        </p:nvSpPr>
        <p:spPr/>
        <p:txBody>
          <a:bodyPr/>
          <a:lstStyle/>
          <a:p>
            <a:r>
              <a:rPr lang="en-US" dirty="0"/>
              <a:t>ML Time Invested</a:t>
            </a:r>
          </a:p>
        </p:txBody>
      </p:sp>
      <p:sp>
        <p:nvSpPr>
          <p:cNvPr id="3" name="Content Placeholder 2">
            <a:extLst>
              <a:ext uri="{FF2B5EF4-FFF2-40B4-BE49-F238E27FC236}">
                <a16:creationId xmlns:a16="http://schemas.microsoft.com/office/drawing/2014/main" id="{76D5DF83-71E6-5207-734C-BDC9B33A107E}"/>
              </a:ext>
            </a:extLst>
          </p:cNvPr>
          <p:cNvSpPr>
            <a:spLocks noGrp="1"/>
          </p:cNvSpPr>
          <p:nvPr>
            <p:ph idx="1"/>
          </p:nvPr>
        </p:nvSpPr>
        <p:spPr>
          <a:xfrm>
            <a:off x="1154955" y="2603500"/>
            <a:ext cx="3770728" cy="3416300"/>
          </a:xfrm>
        </p:spPr>
        <p:txBody>
          <a:bodyPr/>
          <a:lstStyle/>
          <a:p>
            <a:r>
              <a:rPr lang="en-IE" b="0" i="0" u="none" strike="noStrike" dirty="0">
                <a:solidFill>
                  <a:srgbClr val="222222"/>
                </a:solidFill>
                <a:effectLst/>
                <a:latin typeface="Noto serif" panose="02020600060500020200" pitchFamily="18" charset="0"/>
              </a:rPr>
              <a:t>You might be surprised that only 20% of the time, you will work on something that has to do with the actual training and deployment of ML models. </a:t>
            </a:r>
            <a:endParaRPr lang="en-US" dirty="0"/>
          </a:p>
        </p:txBody>
      </p:sp>
      <p:pic>
        <p:nvPicPr>
          <p:cNvPr id="6148" name="Picture 4" descr="Figure 1.12 – ML time invested&#13;&#10;">
            <a:extLst>
              <a:ext uri="{FF2B5EF4-FFF2-40B4-BE49-F238E27FC236}">
                <a16:creationId xmlns:a16="http://schemas.microsoft.com/office/drawing/2014/main" id="{4105AFC5-60C0-B885-7BB5-081ECB4EF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7647" y="2348564"/>
            <a:ext cx="6096339" cy="429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62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909-DA91-74BF-7DD0-AAB5A1CC15AB}"/>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18C3D347-43D8-1882-44DF-E2C761428DB2}"/>
              </a:ext>
            </a:extLst>
          </p:cNvPr>
          <p:cNvSpPr>
            <a:spLocks noGrp="1"/>
          </p:cNvSpPr>
          <p:nvPr>
            <p:ph idx="1"/>
          </p:nvPr>
        </p:nvSpPr>
        <p:spPr>
          <a:xfrm>
            <a:off x="1154955" y="2603500"/>
            <a:ext cx="9861388" cy="3416300"/>
          </a:xfrm>
        </p:spPr>
        <p:txBody>
          <a:bodyPr>
            <a:noAutofit/>
          </a:bodyPr>
          <a:lstStyle/>
          <a:p>
            <a:r>
              <a:rPr lang="en-US" sz="4000" dirty="0"/>
              <a:t>WRITE A BUSINESS PROBLEM DOWN THEY WOULD LIKE AI TO SOLVE. ? … </a:t>
            </a:r>
          </a:p>
          <a:p>
            <a:pPr marL="457200" lvl="1" indent="0">
              <a:buNone/>
            </a:pPr>
            <a:r>
              <a:rPr lang="en-US" sz="4000" dirty="0"/>
              <a:t>…Will select some examples later...</a:t>
            </a:r>
          </a:p>
        </p:txBody>
      </p:sp>
    </p:spTree>
    <p:extLst>
      <p:ext uri="{BB962C8B-B14F-4D97-AF65-F5344CB8AC3E}">
        <p14:creationId xmlns:p14="http://schemas.microsoft.com/office/powerpoint/2010/main" val="764814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809D-7F61-F5C6-3C92-992C49C76355}"/>
              </a:ext>
            </a:extLst>
          </p:cNvPr>
          <p:cNvSpPr>
            <a:spLocks noGrp="1"/>
          </p:cNvSpPr>
          <p:nvPr>
            <p:ph type="title"/>
          </p:nvPr>
        </p:nvSpPr>
        <p:spPr/>
        <p:txBody>
          <a:bodyPr/>
          <a:lstStyle/>
          <a:p>
            <a:r>
              <a:rPr lang="en-US" dirty="0"/>
              <a:t>Example business problems</a:t>
            </a:r>
          </a:p>
        </p:txBody>
      </p:sp>
      <p:pic>
        <p:nvPicPr>
          <p:cNvPr id="4" name="Picture 3">
            <a:extLst>
              <a:ext uri="{FF2B5EF4-FFF2-40B4-BE49-F238E27FC236}">
                <a16:creationId xmlns:a16="http://schemas.microsoft.com/office/drawing/2014/main" id="{76915FBA-AD0C-4EAD-3CDF-E0881977873B}"/>
              </a:ext>
            </a:extLst>
          </p:cNvPr>
          <p:cNvPicPr>
            <a:picLocks noChangeAspect="1"/>
          </p:cNvPicPr>
          <p:nvPr/>
        </p:nvPicPr>
        <p:blipFill>
          <a:blip r:embed="rId2"/>
          <a:stretch>
            <a:fillRect/>
          </a:stretch>
        </p:blipFill>
        <p:spPr>
          <a:xfrm>
            <a:off x="1115568" y="2174276"/>
            <a:ext cx="10365232" cy="3941451"/>
          </a:xfrm>
          <a:prstGeom prst="rect">
            <a:avLst/>
          </a:prstGeom>
        </p:spPr>
      </p:pic>
    </p:spTree>
    <p:extLst>
      <p:ext uri="{BB962C8B-B14F-4D97-AF65-F5344CB8AC3E}">
        <p14:creationId xmlns:p14="http://schemas.microsoft.com/office/powerpoint/2010/main" val="446536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D8B3A-3488-12F6-76A4-997B754E7D90}"/>
              </a:ext>
            </a:extLst>
          </p:cNvPr>
          <p:cNvSpPr>
            <a:spLocks noGrp="1"/>
          </p:cNvSpPr>
          <p:nvPr>
            <p:ph type="title"/>
          </p:nvPr>
        </p:nvSpPr>
        <p:spPr/>
        <p:txBody>
          <a:bodyPr/>
          <a:lstStyle/>
          <a:p>
            <a:r>
              <a:rPr lang="en-US" dirty="0"/>
              <a:t>Match a Business Question to Model type</a:t>
            </a:r>
          </a:p>
        </p:txBody>
      </p:sp>
      <p:pic>
        <p:nvPicPr>
          <p:cNvPr id="4" name="Picture 3">
            <a:extLst>
              <a:ext uri="{FF2B5EF4-FFF2-40B4-BE49-F238E27FC236}">
                <a16:creationId xmlns:a16="http://schemas.microsoft.com/office/drawing/2014/main" id="{271DED5E-6C00-E68B-E08C-7AC57BBC0A8C}"/>
              </a:ext>
            </a:extLst>
          </p:cNvPr>
          <p:cNvPicPr>
            <a:picLocks noChangeAspect="1"/>
          </p:cNvPicPr>
          <p:nvPr/>
        </p:nvPicPr>
        <p:blipFill>
          <a:blip r:embed="rId2"/>
          <a:stretch>
            <a:fillRect/>
          </a:stretch>
        </p:blipFill>
        <p:spPr>
          <a:xfrm>
            <a:off x="725346" y="2501943"/>
            <a:ext cx="10741308" cy="2896531"/>
          </a:xfrm>
          <a:prstGeom prst="rect">
            <a:avLst/>
          </a:prstGeom>
        </p:spPr>
      </p:pic>
    </p:spTree>
    <p:extLst>
      <p:ext uri="{BB962C8B-B14F-4D97-AF65-F5344CB8AC3E}">
        <p14:creationId xmlns:p14="http://schemas.microsoft.com/office/powerpoint/2010/main" val="3803484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3AB1B-3F4B-FBEE-166E-4E7D34DFD1B7}"/>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2FA19FBE-E28C-EBD2-A81C-95515C0DC7B1}"/>
              </a:ext>
            </a:extLst>
          </p:cNvPr>
          <p:cNvSpPr>
            <a:spLocks noGrp="1"/>
          </p:cNvSpPr>
          <p:nvPr>
            <p:ph idx="1"/>
          </p:nvPr>
        </p:nvSpPr>
        <p:spPr/>
        <p:txBody>
          <a:bodyPr>
            <a:normAutofit/>
          </a:bodyPr>
          <a:lstStyle/>
          <a:p>
            <a:r>
              <a:rPr lang="en-US" sz="4000" dirty="0"/>
              <a:t>WHAT STEPS DO YOU THINK ARE INVOLVED IN GENERATING AN ‘ARTIFICIAL INTELLIGENT’ SOLUTION FOR BUSINESS ?</a:t>
            </a:r>
          </a:p>
        </p:txBody>
      </p:sp>
    </p:spTree>
    <p:extLst>
      <p:ext uri="{BB962C8B-B14F-4D97-AF65-F5344CB8AC3E}">
        <p14:creationId xmlns:p14="http://schemas.microsoft.com/office/powerpoint/2010/main" val="1104164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2CDCC-B2B8-03E1-8EF4-6C93BE43DA43}"/>
              </a:ext>
            </a:extLst>
          </p:cNvPr>
          <p:cNvSpPr>
            <a:spLocks noGrp="1"/>
          </p:cNvSpPr>
          <p:nvPr>
            <p:ph type="title"/>
          </p:nvPr>
        </p:nvSpPr>
        <p:spPr/>
        <p:txBody>
          <a:bodyPr/>
          <a:lstStyle/>
          <a:p>
            <a:r>
              <a:rPr lang="en-US" dirty="0"/>
              <a:t>Lecture in AI - Agenda </a:t>
            </a:r>
          </a:p>
        </p:txBody>
      </p:sp>
      <p:sp>
        <p:nvSpPr>
          <p:cNvPr id="3" name="Content Placeholder 2">
            <a:extLst>
              <a:ext uri="{FF2B5EF4-FFF2-40B4-BE49-F238E27FC236}">
                <a16:creationId xmlns:a16="http://schemas.microsoft.com/office/drawing/2014/main" id="{861C66BE-3D1E-B5F5-205F-2A7C56C16E3F}"/>
              </a:ext>
            </a:extLst>
          </p:cNvPr>
          <p:cNvSpPr>
            <a:spLocks noGrp="1"/>
          </p:cNvSpPr>
          <p:nvPr>
            <p:ph idx="1"/>
          </p:nvPr>
        </p:nvSpPr>
        <p:spPr/>
        <p:txBody>
          <a:bodyPr/>
          <a:lstStyle/>
          <a:p>
            <a:r>
              <a:rPr lang="en-US" dirty="0"/>
              <a:t>Overview of AI, Machine Learning and related concepts (25 mins)</a:t>
            </a:r>
          </a:p>
          <a:p>
            <a:r>
              <a:rPr lang="en-US" dirty="0"/>
              <a:t>Interactive Lab </a:t>
            </a:r>
            <a:r>
              <a:rPr lang="en-US" dirty="0" err="1"/>
              <a:t>analysing</a:t>
            </a:r>
            <a:r>
              <a:rPr lang="en-US" dirty="0"/>
              <a:t> California House Prices dataset(25 mins)</a:t>
            </a:r>
          </a:p>
          <a:p>
            <a:r>
              <a:rPr lang="en-US" dirty="0"/>
              <a:t>Application of AI in Business (25 mins)</a:t>
            </a:r>
          </a:p>
          <a:p>
            <a:r>
              <a:rPr lang="en-US" dirty="0"/>
              <a:t>Questions and Answers! (10-15 mins)</a:t>
            </a:r>
          </a:p>
          <a:p>
            <a:endParaRPr lang="en-US" dirty="0"/>
          </a:p>
        </p:txBody>
      </p:sp>
    </p:spTree>
    <p:extLst>
      <p:ext uri="{BB962C8B-B14F-4D97-AF65-F5344CB8AC3E}">
        <p14:creationId xmlns:p14="http://schemas.microsoft.com/office/powerpoint/2010/main" val="1629432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587C-F258-6715-7320-E4C2C4CFBE5B}"/>
              </a:ext>
            </a:extLst>
          </p:cNvPr>
          <p:cNvSpPr>
            <a:spLocks noGrp="1"/>
          </p:cNvSpPr>
          <p:nvPr>
            <p:ph type="title"/>
          </p:nvPr>
        </p:nvSpPr>
        <p:spPr/>
        <p:txBody>
          <a:bodyPr/>
          <a:lstStyle/>
          <a:p>
            <a:r>
              <a:rPr lang="en-US" dirty="0"/>
              <a:t>Sequence of steps for AI</a:t>
            </a:r>
          </a:p>
        </p:txBody>
      </p:sp>
      <p:pic>
        <p:nvPicPr>
          <p:cNvPr id="4" name="Picture 3">
            <a:extLst>
              <a:ext uri="{FF2B5EF4-FFF2-40B4-BE49-F238E27FC236}">
                <a16:creationId xmlns:a16="http://schemas.microsoft.com/office/drawing/2014/main" id="{3CB41C16-B8CA-3D2E-092A-0B69434C3ADD}"/>
              </a:ext>
            </a:extLst>
          </p:cNvPr>
          <p:cNvPicPr>
            <a:picLocks noChangeAspect="1"/>
          </p:cNvPicPr>
          <p:nvPr/>
        </p:nvPicPr>
        <p:blipFill>
          <a:blip r:embed="rId2"/>
          <a:stretch>
            <a:fillRect/>
          </a:stretch>
        </p:blipFill>
        <p:spPr>
          <a:xfrm>
            <a:off x="1020064" y="2849259"/>
            <a:ext cx="10263632" cy="2872771"/>
          </a:xfrm>
          <a:prstGeom prst="rect">
            <a:avLst/>
          </a:prstGeom>
        </p:spPr>
      </p:pic>
    </p:spTree>
    <p:extLst>
      <p:ext uri="{BB962C8B-B14F-4D97-AF65-F5344CB8AC3E}">
        <p14:creationId xmlns:p14="http://schemas.microsoft.com/office/powerpoint/2010/main" val="2961330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02F3-BE25-CF67-7018-1B36C0083AFE}"/>
              </a:ext>
            </a:extLst>
          </p:cNvPr>
          <p:cNvSpPr>
            <a:spLocks noGrp="1"/>
          </p:cNvSpPr>
          <p:nvPr>
            <p:ph type="title"/>
          </p:nvPr>
        </p:nvSpPr>
        <p:spPr/>
        <p:txBody>
          <a:bodyPr/>
          <a:lstStyle/>
          <a:p>
            <a:r>
              <a:rPr lang="en-GB" dirty="0"/>
              <a:t>Processing steps 2</a:t>
            </a:r>
            <a:endParaRPr lang="en-US" dirty="0"/>
          </a:p>
        </p:txBody>
      </p:sp>
      <p:pic>
        <p:nvPicPr>
          <p:cNvPr id="5" name="Picture 4">
            <a:extLst>
              <a:ext uri="{FF2B5EF4-FFF2-40B4-BE49-F238E27FC236}">
                <a16:creationId xmlns:a16="http://schemas.microsoft.com/office/drawing/2014/main" id="{6007F009-0EB3-E8EA-51EC-B609462EFB05}"/>
              </a:ext>
            </a:extLst>
          </p:cNvPr>
          <p:cNvPicPr>
            <a:picLocks noChangeAspect="1"/>
          </p:cNvPicPr>
          <p:nvPr/>
        </p:nvPicPr>
        <p:blipFill>
          <a:blip r:embed="rId2"/>
          <a:stretch>
            <a:fillRect/>
          </a:stretch>
        </p:blipFill>
        <p:spPr>
          <a:xfrm>
            <a:off x="713509" y="3075487"/>
            <a:ext cx="10570187" cy="2054298"/>
          </a:xfrm>
          <a:prstGeom prst="rect">
            <a:avLst/>
          </a:prstGeom>
        </p:spPr>
      </p:pic>
    </p:spTree>
    <p:extLst>
      <p:ext uri="{BB962C8B-B14F-4D97-AF65-F5344CB8AC3E}">
        <p14:creationId xmlns:p14="http://schemas.microsoft.com/office/powerpoint/2010/main" val="3437244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DF78-2C0C-8511-9079-BDC2511FD547}"/>
              </a:ext>
            </a:extLst>
          </p:cNvPr>
          <p:cNvSpPr>
            <a:spLocks noGrp="1"/>
          </p:cNvSpPr>
          <p:nvPr>
            <p:ph type="title"/>
          </p:nvPr>
        </p:nvSpPr>
        <p:spPr/>
        <p:txBody>
          <a:bodyPr/>
          <a:lstStyle/>
          <a:p>
            <a:r>
              <a:rPr lang="en-GB" dirty="0"/>
              <a:t>AI WORKFLOW - 1</a:t>
            </a:r>
            <a:endParaRPr lang="en-US" dirty="0"/>
          </a:p>
        </p:txBody>
      </p:sp>
      <p:sp>
        <p:nvSpPr>
          <p:cNvPr id="3" name="Content Placeholder 2">
            <a:extLst>
              <a:ext uri="{FF2B5EF4-FFF2-40B4-BE49-F238E27FC236}">
                <a16:creationId xmlns:a16="http://schemas.microsoft.com/office/drawing/2014/main" id="{37E480D3-1D34-F2A3-7DE3-66D9F4EEF67F}"/>
              </a:ext>
            </a:extLst>
          </p:cNvPr>
          <p:cNvSpPr>
            <a:spLocks noGrp="1"/>
          </p:cNvSpPr>
          <p:nvPr>
            <p:ph idx="1"/>
          </p:nvPr>
        </p:nvSpPr>
        <p:spPr>
          <a:xfrm>
            <a:off x="600891" y="1985554"/>
            <a:ext cx="11068595" cy="4685212"/>
          </a:xfrm>
        </p:spPr>
        <p:txBody>
          <a:bodyPr>
            <a:normAutofit fontScale="62500" lnSpcReduction="20000"/>
          </a:bodyPr>
          <a:lstStyle/>
          <a:p>
            <a:pPr marL="0" indent="0" algn="l">
              <a:buNone/>
            </a:pPr>
            <a:r>
              <a:rPr lang="en-IE" b="1" i="0" u="none" strike="noStrike" dirty="0">
                <a:effectLst/>
                <a:latin typeface="Söhne"/>
              </a:rPr>
              <a:t>1. Problem Definition:</a:t>
            </a:r>
          </a:p>
          <a:p>
            <a:pPr algn="l">
              <a:buFont typeface="Arial" panose="020B0604020202020204" pitchFamily="34" charset="0"/>
              <a:buChar char="•"/>
            </a:pPr>
            <a:r>
              <a:rPr lang="en-IE" b="1" i="0" u="none" strike="noStrike" dirty="0">
                <a:effectLst/>
                <a:latin typeface="Söhne"/>
              </a:rPr>
              <a:t>Identify the Problem:</a:t>
            </a:r>
            <a:r>
              <a:rPr lang="en-IE" b="0" i="0" u="none" strike="noStrike" dirty="0">
                <a:effectLst/>
                <a:latin typeface="Söhne"/>
              </a:rPr>
              <a:t> Clearly define the problem that AI is intended to solve. This could range from automating a specific task to making predictions or recommendations.</a:t>
            </a:r>
          </a:p>
          <a:p>
            <a:pPr algn="l">
              <a:buFont typeface="Arial" panose="020B0604020202020204" pitchFamily="34" charset="0"/>
              <a:buChar char="•"/>
            </a:pPr>
            <a:r>
              <a:rPr lang="en-IE" b="1" i="0" u="none" strike="noStrike" dirty="0">
                <a:effectLst/>
                <a:latin typeface="Söhne"/>
              </a:rPr>
              <a:t>Set Objectives:</a:t>
            </a:r>
            <a:r>
              <a:rPr lang="en-IE" b="0" i="0" u="none" strike="noStrike" dirty="0">
                <a:effectLst/>
                <a:latin typeface="Söhne"/>
              </a:rPr>
              <a:t> Establish the goals and desired outcomes of the AI system. What are the key performance indicators (KPIs) for success?</a:t>
            </a:r>
          </a:p>
          <a:p>
            <a:pPr marL="0" indent="0" algn="l">
              <a:buNone/>
            </a:pPr>
            <a:r>
              <a:rPr lang="en-IE" b="1" i="0" u="none" strike="noStrike" dirty="0">
                <a:effectLst/>
                <a:latin typeface="Söhne"/>
              </a:rPr>
              <a:t>2. Data Collection:</a:t>
            </a:r>
          </a:p>
          <a:p>
            <a:pPr algn="l">
              <a:buFont typeface="Arial" panose="020B0604020202020204" pitchFamily="34" charset="0"/>
              <a:buChar char="•"/>
            </a:pPr>
            <a:r>
              <a:rPr lang="en-IE" b="1" i="0" u="none" strike="noStrike" dirty="0">
                <a:effectLst/>
                <a:latin typeface="Söhne"/>
              </a:rPr>
              <a:t>Define Data Requirements:</a:t>
            </a:r>
            <a:r>
              <a:rPr lang="en-IE" b="0" i="0" u="none" strike="noStrike" dirty="0">
                <a:effectLst/>
                <a:latin typeface="Söhne"/>
              </a:rPr>
              <a:t> Identify the type and amount of data needed for the AI project. This includes specifying the features and labels for supervised learning tasks.</a:t>
            </a:r>
          </a:p>
          <a:p>
            <a:pPr algn="l">
              <a:buFont typeface="Arial" panose="020B0604020202020204" pitchFamily="34" charset="0"/>
              <a:buChar char="•"/>
            </a:pPr>
            <a:r>
              <a:rPr lang="en-IE" b="1" i="0" u="none" strike="noStrike" dirty="0">
                <a:effectLst/>
                <a:latin typeface="Söhne"/>
              </a:rPr>
              <a:t>Acquire Data:</a:t>
            </a:r>
            <a:r>
              <a:rPr lang="en-IE" b="0" i="0" u="none" strike="noStrike" dirty="0">
                <a:effectLst/>
                <a:latin typeface="Söhne"/>
              </a:rPr>
              <a:t> Collect or obtain the necessary data from various sources. This may involve data scraping, API integration, or accessing existing datasets.</a:t>
            </a:r>
          </a:p>
          <a:p>
            <a:pPr marL="0" indent="0" algn="l">
              <a:buNone/>
            </a:pPr>
            <a:r>
              <a:rPr lang="en-IE" b="1" i="0" u="none" strike="noStrike" dirty="0">
                <a:effectLst/>
                <a:latin typeface="Söhne"/>
              </a:rPr>
              <a:t>3. Data Preparation:</a:t>
            </a:r>
          </a:p>
          <a:p>
            <a:pPr algn="l">
              <a:buFont typeface="Arial" panose="020B0604020202020204" pitchFamily="34" charset="0"/>
              <a:buChar char="•"/>
            </a:pPr>
            <a:r>
              <a:rPr lang="en-IE" b="1" i="0" u="none" strike="noStrike" dirty="0">
                <a:effectLst/>
                <a:latin typeface="Söhne"/>
              </a:rPr>
              <a:t>Data Cleaning:</a:t>
            </a:r>
            <a:r>
              <a:rPr lang="en-IE" b="0" i="0" u="none" strike="noStrike" dirty="0">
                <a:effectLst/>
                <a:latin typeface="Söhne"/>
              </a:rPr>
              <a:t> Handle missing values, outliers, and errors in the dataset.</a:t>
            </a:r>
          </a:p>
          <a:p>
            <a:pPr algn="l">
              <a:buFont typeface="Arial" panose="020B0604020202020204" pitchFamily="34" charset="0"/>
              <a:buChar char="•"/>
            </a:pPr>
            <a:r>
              <a:rPr lang="en-IE" b="1" i="0" u="none" strike="noStrike" dirty="0">
                <a:effectLst/>
                <a:latin typeface="Söhne"/>
              </a:rPr>
              <a:t>Data Transformation:</a:t>
            </a:r>
            <a:r>
              <a:rPr lang="en-IE" b="0" i="0" u="none" strike="noStrike" dirty="0">
                <a:effectLst/>
                <a:latin typeface="Söhne"/>
              </a:rPr>
              <a:t> Normalize, scale, or transform features to ensure they are suitable for the chosen algorithms.</a:t>
            </a:r>
          </a:p>
          <a:p>
            <a:pPr algn="l">
              <a:buFont typeface="Arial" panose="020B0604020202020204" pitchFamily="34" charset="0"/>
              <a:buChar char="•"/>
            </a:pPr>
            <a:r>
              <a:rPr lang="en-IE" b="1" i="0" u="none" strike="noStrike" dirty="0">
                <a:effectLst/>
                <a:latin typeface="Söhne"/>
              </a:rPr>
              <a:t>Split Data:</a:t>
            </a:r>
            <a:r>
              <a:rPr lang="en-IE" b="0" i="0" u="none" strike="noStrike" dirty="0">
                <a:effectLst/>
                <a:latin typeface="Söhne"/>
              </a:rPr>
              <a:t> Divide the dataset into training, validation, and test sets for model evaluation.</a:t>
            </a:r>
          </a:p>
          <a:p>
            <a:pPr marL="0" indent="0" algn="l">
              <a:buNone/>
            </a:pPr>
            <a:r>
              <a:rPr lang="en-IE" b="1" i="0" u="none" strike="noStrike" dirty="0">
                <a:effectLst/>
                <a:latin typeface="Söhne"/>
              </a:rPr>
              <a:t>4. Exploratory Data Analysis (EDA):</a:t>
            </a:r>
          </a:p>
          <a:p>
            <a:pPr algn="l">
              <a:buFont typeface="Arial" panose="020B0604020202020204" pitchFamily="34" charset="0"/>
              <a:buChar char="•"/>
            </a:pPr>
            <a:r>
              <a:rPr lang="en-IE" b="1" i="0" u="none" strike="noStrike" dirty="0">
                <a:effectLst/>
                <a:latin typeface="Söhne"/>
              </a:rPr>
              <a:t>Statistical Analysis:</a:t>
            </a:r>
            <a:r>
              <a:rPr lang="en-IE" b="0" i="0" u="none" strike="noStrike" dirty="0">
                <a:effectLst/>
                <a:latin typeface="Söhne"/>
              </a:rPr>
              <a:t> Examine descriptive statistics of the dataset.</a:t>
            </a:r>
          </a:p>
          <a:p>
            <a:pPr algn="l">
              <a:buFont typeface="Arial" panose="020B0604020202020204" pitchFamily="34" charset="0"/>
              <a:buChar char="•"/>
            </a:pPr>
            <a:r>
              <a:rPr lang="en-IE" b="1" i="0" u="none" strike="noStrike" dirty="0">
                <a:effectLst/>
                <a:latin typeface="Söhne"/>
              </a:rPr>
              <a:t>Visual Exploration:</a:t>
            </a:r>
            <a:r>
              <a:rPr lang="en-IE" b="0" i="0" u="none" strike="noStrike" dirty="0">
                <a:effectLst/>
                <a:latin typeface="Söhne"/>
              </a:rPr>
              <a:t> Create visualizations to understand the distribution and relationships within the data.</a:t>
            </a:r>
          </a:p>
          <a:p>
            <a:pPr algn="l">
              <a:buFont typeface="Arial" panose="020B0604020202020204" pitchFamily="34" charset="0"/>
              <a:buChar char="•"/>
            </a:pPr>
            <a:r>
              <a:rPr lang="en-IE" b="1" i="0" u="none" strike="noStrike" dirty="0">
                <a:effectLst/>
                <a:latin typeface="Söhne"/>
              </a:rPr>
              <a:t>Feature Engineering:</a:t>
            </a:r>
            <a:r>
              <a:rPr lang="en-IE" b="0" i="0" u="none" strike="noStrike" dirty="0">
                <a:effectLst/>
                <a:latin typeface="Söhne"/>
              </a:rPr>
              <a:t> Identify relevant features and create new ones if needed.</a:t>
            </a:r>
          </a:p>
          <a:p>
            <a:pPr marL="0" indent="0" algn="l">
              <a:buNone/>
            </a:pPr>
            <a:r>
              <a:rPr lang="en-IE" b="1" i="0" u="none" strike="noStrike" dirty="0">
                <a:effectLst/>
                <a:latin typeface="Söhne"/>
              </a:rPr>
              <a:t>5. Model Development:</a:t>
            </a:r>
          </a:p>
          <a:p>
            <a:pPr algn="l">
              <a:buFont typeface="Arial" panose="020B0604020202020204" pitchFamily="34" charset="0"/>
              <a:buChar char="•"/>
            </a:pPr>
            <a:r>
              <a:rPr lang="en-IE" b="1" i="0" u="none" strike="noStrike" dirty="0">
                <a:effectLst/>
                <a:latin typeface="Söhne"/>
              </a:rPr>
              <a:t>Select Model Architecture:</a:t>
            </a:r>
            <a:r>
              <a:rPr lang="en-IE" b="0" i="0" u="none" strike="noStrike" dirty="0">
                <a:effectLst/>
                <a:latin typeface="Söhne"/>
              </a:rPr>
              <a:t> Choose the type of model based on the nature of the problem (e.g., regression, classification, clustering).</a:t>
            </a:r>
          </a:p>
          <a:p>
            <a:pPr algn="l">
              <a:buFont typeface="Arial" panose="020B0604020202020204" pitchFamily="34" charset="0"/>
              <a:buChar char="•"/>
            </a:pPr>
            <a:r>
              <a:rPr lang="en-IE" b="1" i="0" u="none" strike="noStrike" dirty="0">
                <a:effectLst/>
                <a:latin typeface="Söhne"/>
              </a:rPr>
              <a:t>Training:</a:t>
            </a:r>
            <a:r>
              <a:rPr lang="en-IE" b="0" i="0" u="none" strike="noStrike" dirty="0">
                <a:effectLst/>
                <a:latin typeface="Söhne"/>
              </a:rPr>
              <a:t> Use the training dataset to train the model, adjusting parameters to optimize performance.</a:t>
            </a:r>
          </a:p>
          <a:p>
            <a:pPr algn="l">
              <a:buFont typeface="Arial" panose="020B0604020202020204" pitchFamily="34" charset="0"/>
              <a:buChar char="•"/>
            </a:pPr>
            <a:r>
              <a:rPr lang="en-IE" b="1" i="0" u="none" strike="noStrike" dirty="0">
                <a:effectLst/>
                <a:latin typeface="Söhne"/>
              </a:rPr>
              <a:t>Validation:</a:t>
            </a:r>
            <a:r>
              <a:rPr lang="en-IE" b="0" i="0" u="none" strike="noStrike" dirty="0">
                <a:effectLst/>
                <a:latin typeface="Söhne"/>
              </a:rPr>
              <a:t> Evaluate the model's performance on a separate validation dataset to fine-tune parameters and prevent overfitting.</a:t>
            </a:r>
          </a:p>
          <a:p>
            <a:endParaRPr lang="en-US" dirty="0"/>
          </a:p>
        </p:txBody>
      </p:sp>
    </p:spTree>
    <p:extLst>
      <p:ext uri="{BB962C8B-B14F-4D97-AF65-F5344CB8AC3E}">
        <p14:creationId xmlns:p14="http://schemas.microsoft.com/office/powerpoint/2010/main" val="2077269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E2E90-37F8-9423-C50C-984D4AB6BD94}"/>
              </a:ext>
            </a:extLst>
          </p:cNvPr>
          <p:cNvSpPr>
            <a:spLocks noGrp="1"/>
          </p:cNvSpPr>
          <p:nvPr>
            <p:ph type="title"/>
          </p:nvPr>
        </p:nvSpPr>
        <p:spPr/>
        <p:txBody>
          <a:bodyPr/>
          <a:lstStyle/>
          <a:p>
            <a:r>
              <a:rPr lang="en-US" dirty="0"/>
              <a:t>AI WORKFLOW - 2</a:t>
            </a:r>
          </a:p>
        </p:txBody>
      </p:sp>
      <p:sp>
        <p:nvSpPr>
          <p:cNvPr id="3" name="Content Placeholder 2">
            <a:extLst>
              <a:ext uri="{FF2B5EF4-FFF2-40B4-BE49-F238E27FC236}">
                <a16:creationId xmlns:a16="http://schemas.microsoft.com/office/drawing/2014/main" id="{640FFE87-48C0-A102-E596-B6336533E1EA}"/>
              </a:ext>
            </a:extLst>
          </p:cNvPr>
          <p:cNvSpPr>
            <a:spLocks noGrp="1"/>
          </p:cNvSpPr>
          <p:nvPr>
            <p:ph idx="1"/>
          </p:nvPr>
        </p:nvSpPr>
        <p:spPr>
          <a:xfrm>
            <a:off x="644433" y="2107474"/>
            <a:ext cx="10580916" cy="4537166"/>
          </a:xfrm>
        </p:spPr>
        <p:txBody>
          <a:bodyPr>
            <a:normAutofit fontScale="62500" lnSpcReduction="20000"/>
          </a:bodyPr>
          <a:lstStyle/>
          <a:p>
            <a:pPr marL="0" indent="0" algn="l">
              <a:buNone/>
            </a:pPr>
            <a:r>
              <a:rPr lang="en-IE" b="1" i="0" u="none" strike="noStrike" dirty="0">
                <a:effectLst/>
                <a:latin typeface="Söhne"/>
              </a:rPr>
              <a:t>6. Model Evaluation:</a:t>
            </a:r>
          </a:p>
          <a:p>
            <a:pPr algn="l">
              <a:buFont typeface="Arial" panose="020B0604020202020204" pitchFamily="34" charset="0"/>
              <a:buChar char="•"/>
            </a:pPr>
            <a:r>
              <a:rPr lang="en-IE" b="1" i="0" u="none" strike="noStrike" dirty="0">
                <a:effectLst/>
                <a:latin typeface="Söhne"/>
              </a:rPr>
              <a:t>Testing:</a:t>
            </a:r>
            <a:r>
              <a:rPr lang="en-IE" b="0" i="0" u="none" strike="noStrike" dirty="0">
                <a:effectLst/>
                <a:latin typeface="Söhne"/>
              </a:rPr>
              <a:t> Assess the model's performance on the test dataset to ensure it generalizes well to new, unseen data.</a:t>
            </a:r>
          </a:p>
          <a:p>
            <a:pPr algn="l">
              <a:buFont typeface="Arial" panose="020B0604020202020204" pitchFamily="34" charset="0"/>
              <a:buChar char="•"/>
            </a:pPr>
            <a:r>
              <a:rPr lang="en-IE" b="1" i="0" u="none" strike="noStrike" dirty="0">
                <a:effectLst/>
                <a:latin typeface="Söhne"/>
              </a:rPr>
              <a:t>Metrics:</a:t>
            </a:r>
            <a:r>
              <a:rPr lang="en-IE" b="0" i="0" u="none" strike="noStrike" dirty="0">
                <a:effectLst/>
                <a:latin typeface="Söhne"/>
              </a:rPr>
              <a:t> Use appropriate evaluation metrics (accuracy, precision, recall, F1 score, etc.) to measure the model's effectiveness.</a:t>
            </a:r>
          </a:p>
          <a:p>
            <a:pPr marL="0" indent="0" algn="l">
              <a:buNone/>
            </a:pPr>
            <a:r>
              <a:rPr lang="en-IE" b="1" i="0" u="none" strike="noStrike" dirty="0">
                <a:effectLst/>
                <a:latin typeface="Söhne"/>
              </a:rPr>
              <a:t>7. Deployment:</a:t>
            </a:r>
          </a:p>
          <a:p>
            <a:pPr algn="l">
              <a:buFont typeface="Arial" panose="020B0604020202020204" pitchFamily="34" charset="0"/>
              <a:buChar char="•"/>
            </a:pPr>
            <a:r>
              <a:rPr lang="en-IE" b="1" i="0" u="none" strike="noStrike" dirty="0">
                <a:effectLst/>
                <a:latin typeface="Söhne"/>
              </a:rPr>
              <a:t>Integration:</a:t>
            </a:r>
            <a:r>
              <a:rPr lang="en-IE" b="0" i="0" u="none" strike="noStrike" dirty="0">
                <a:effectLst/>
                <a:latin typeface="Söhne"/>
              </a:rPr>
              <a:t> Integrate the trained model into the target environment or system.</a:t>
            </a:r>
          </a:p>
          <a:p>
            <a:pPr algn="l">
              <a:buFont typeface="Arial" panose="020B0604020202020204" pitchFamily="34" charset="0"/>
              <a:buChar char="•"/>
            </a:pPr>
            <a:r>
              <a:rPr lang="en-IE" b="1" i="0" u="none" strike="noStrike" dirty="0">
                <a:effectLst/>
                <a:latin typeface="Söhne"/>
              </a:rPr>
              <a:t>Monitoring:</a:t>
            </a:r>
            <a:r>
              <a:rPr lang="en-IE" b="0" i="0" u="none" strike="noStrike" dirty="0">
                <a:effectLst/>
                <a:latin typeface="Söhne"/>
              </a:rPr>
              <a:t> Implement monitoring systems to track the model's performance and detect potential issues.</a:t>
            </a:r>
          </a:p>
          <a:p>
            <a:pPr algn="l">
              <a:buFont typeface="Arial" panose="020B0604020202020204" pitchFamily="34" charset="0"/>
              <a:buChar char="•"/>
            </a:pPr>
            <a:r>
              <a:rPr lang="en-IE" b="1" i="0" u="none" strike="noStrike" dirty="0">
                <a:effectLst/>
                <a:latin typeface="Söhne"/>
              </a:rPr>
              <a:t>Scalability:</a:t>
            </a:r>
            <a:r>
              <a:rPr lang="en-IE" b="0" i="0" u="none" strike="noStrike" dirty="0">
                <a:effectLst/>
                <a:latin typeface="Söhne"/>
              </a:rPr>
              <a:t> Ensure that the deployed model can scale to handle different workloads.</a:t>
            </a:r>
          </a:p>
          <a:p>
            <a:pPr marL="0" indent="0" algn="l">
              <a:buNone/>
            </a:pPr>
            <a:r>
              <a:rPr lang="en-IE" b="1" i="0" u="none" strike="noStrike" dirty="0">
                <a:effectLst/>
                <a:latin typeface="Söhne"/>
              </a:rPr>
              <a:t>8. Feedback and Iteration:</a:t>
            </a:r>
          </a:p>
          <a:p>
            <a:pPr algn="l">
              <a:buFont typeface="Arial" panose="020B0604020202020204" pitchFamily="34" charset="0"/>
              <a:buChar char="•"/>
            </a:pPr>
            <a:r>
              <a:rPr lang="en-IE" b="1" i="0" u="none" strike="noStrike" dirty="0">
                <a:effectLst/>
                <a:latin typeface="Söhne"/>
              </a:rPr>
              <a:t>Gather Feedback:</a:t>
            </a:r>
            <a:r>
              <a:rPr lang="en-IE" b="0" i="0" u="none" strike="noStrike" dirty="0">
                <a:effectLst/>
                <a:latin typeface="Söhne"/>
              </a:rPr>
              <a:t> Collect feedback from end-users and stakeholders to identify areas for improvement.</a:t>
            </a:r>
          </a:p>
          <a:p>
            <a:pPr algn="l">
              <a:buFont typeface="Arial" panose="020B0604020202020204" pitchFamily="34" charset="0"/>
              <a:buChar char="•"/>
            </a:pPr>
            <a:r>
              <a:rPr lang="en-IE" b="1" i="0" u="none" strike="noStrike" dirty="0">
                <a:effectLst/>
                <a:latin typeface="Söhne"/>
              </a:rPr>
              <a:t>Model Refinement:</a:t>
            </a:r>
            <a:r>
              <a:rPr lang="en-IE" b="0" i="0" u="none" strike="noStrike" dirty="0">
                <a:effectLst/>
                <a:latin typeface="Söhne"/>
              </a:rPr>
              <a:t> Based on feedback and performance metrics, refine the model, update parameters, or consider using additional data.</a:t>
            </a:r>
          </a:p>
          <a:p>
            <a:pPr marL="0" indent="0" algn="l">
              <a:buNone/>
            </a:pPr>
            <a:r>
              <a:rPr lang="en-IE" b="1" i="0" u="none" strike="noStrike" dirty="0">
                <a:effectLst/>
                <a:latin typeface="Söhne"/>
              </a:rPr>
              <a:t>9. Maintenance and Monitoring:</a:t>
            </a:r>
          </a:p>
          <a:p>
            <a:pPr algn="l">
              <a:buFont typeface="Arial" panose="020B0604020202020204" pitchFamily="34" charset="0"/>
              <a:buChar char="•"/>
            </a:pPr>
            <a:r>
              <a:rPr lang="en-IE" b="1" i="0" u="none" strike="noStrike" dirty="0">
                <a:effectLst/>
                <a:latin typeface="Söhne"/>
              </a:rPr>
              <a:t>Continuous Monitoring:</a:t>
            </a:r>
            <a:r>
              <a:rPr lang="en-IE" b="0" i="0" u="none" strike="noStrike" dirty="0">
                <a:effectLst/>
                <a:latin typeface="Söhne"/>
              </a:rPr>
              <a:t> Regularly monitor the deployed model to ensure it remains effective and does not degrade over time.</a:t>
            </a:r>
          </a:p>
          <a:p>
            <a:pPr algn="l">
              <a:buFont typeface="Arial" panose="020B0604020202020204" pitchFamily="34" charset="0"/>
              <a:buChar char="•"/>
            </a:pPr>
            <a:r>
              <a:rPr lang="en-IE" b="1" i="0" u="none" strike="noStrike" dirty="0">
                <a:effectLst/>
                <a:latin typeface="Söhne"/>
              </a:rPr>
              <a:t>Updates and Maintenance:</a:t>
            </a:r>
            <a:r>
              <a:rPr lang="en-IE" b="0" i="0" u="none" strike="noStrike" dirty="0">
                <a:effectLst/>
                <a:latin typeface="Söhne"/>
              </a:rPr>
              <a:t> Implement updates or retraining as needed to address changing data distributions or business requirements.</a:t>
            </a:r>
          </a:p>
          <a:p>
            <a:pPr marL="0" indent="0" algn="l">
              <a:buNone/>
            </a:pPr>
            <a:r>
              <a:rPr lang="en-IE" b="1" i="0" u="none" strike="noStrike" dirty="0">
                <a:effectLst/>
                <a:latin typeface="Söhne"/>
              </a:rPr>
              <a:t>10. Ethical Considerations:</a:t>
            </a:r>
          </a:p>
          <a:p>
            <a:pPr algn="l">
              <a:buFont typeface="Arial" panose="020B0604020202020204" pitchFamily="34" charset="0"/>
              <a:buChar char="•"/>
            </a:pPr>
            <a:r>
              <a:rPr lang="en-IE" b="1" i="0" u="none" strike="noStrike" dirty="0">
                <a:effectLst/>
                <a:latin typeface="Söhne"/>
              </a:rPr>
              <a:t>Bias and Fairness:</a:t>
            </a:r>
            <a:r>
              <a:rPr lang="en-IE" b="0" i="0" u="none" strike="noStrike" dirty="0">
                <a:effectLst/>
                <a:latin typeface="Söhne"/>
              </a:rPr>
              <a:t> Regularly assess the model for bias and fairness issues.</a:t>
            </a:r>
          </a:p>
          <a:p>
            <a:pPr algn="l">
              <a:buFont typeface="Arial" panose="020B0604020202020204" pitchFamily="34" charset="0"/>
              <a:buChar char="•"/>
            </a:pPr>
            <a:r>
              <a:rPr lang="en-IE" b="1" i="0" u="none" strike="noStrike" dirty="0">
                <a:effectLst/>
                <a:latin typeface="Söhne"/>
              </a:rPr>
              <a:t>Transparency:</a:t>
            </a:r>
            <a:r>
              <a:rPr lang="en-IE" b="0" i="0" u="none" strike="noStrike" dirty="0">
                <a:effectLst/>
                <a:latin typeface="Söhne"/>
              </a:rPr>
              <a:t> Communicate the model's </a:t>
            </a:r>
            <a:r>
              <a:rPr lang="en-IE" b="0" i="0" u="none" strike="noStrike" dirty="0" err="1">
                <a:effectLst/>
                <a:latin typeface="Söhne"/>
              </a:rPr>
              <a:t>behavior</a:t>
            </a:r>
            <a:r>
              <a:rPr lang="en-IE" b="0" i="0" u="none" strike="noStrike" dirty="0">
                <a:effectLst/>
                <a:latin typeface="Söhne"/>
              </a:rPr>
              <a:t> and limitations transparently to users and stakeholders.</a:t>
            </a:r>
          </a:p>
          <a:p>
            <a:pPr algn="l">
              <a:buFont typeface="Arial" panose="020B0604020202020204" pitchFamily="34" charset="0"/>
              <a:buChar char="•"/>
            </a:pPr>
            <a:r>
              <a:rPr lang="en-IE" b="1" i="0" u="none" strike="noStrike" dirty="0">
                <a:effectLst/>
                <a:latin typeface="Söhne"/>
              </a:rPr>
              <a:t>Privacy:</a:t>
            </a:r>
            <a:r>
              <a:rPr lang="en-IE" b="0" i="0" u="none" strike="noStrike" dirty="0">
                <a:effectLst/>
                <a:latin typeface="Söhne"/>
              </a:rPr>
              <a:t> Ensure that data privacy and security considerations are addressed throughout the workflow.</a:t>
            </a:r>
          </a:p>
          <a:p>
            <a:pPr marL="0" indent="0">
              <a:buNone/>
            </a:pPr>
            <a:endParaRPr lang="en-US" dirty="0"/>
          </a:p>
        </p:txBody>
      </p:sp>
    </p:spTree>
    <p:extLst>
      <p:ext uri="{BB962C8B-B14F-4D97-AF65-F5344CB8AC3E}">
        <p14:creationId xmlns:p14="http://schemas.microsoft.com/office/powerpoint/2010/main" val="311369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C2B0-72C2-BADB-26B7-D2DD25370B6E}"/>
              </a:ext>
            </a:extLst>
          </p:cNvPr>
          <p:cNvSpPr>
            <a:spLocks noGrp="1"/>
          </p:cNvSpPr>
          <p:nvPr>
            <p:ph type="title"/>
          </p:nvPr>
        </p:nvSpPr>
        <p:spPr/>
        <p:txBody>
          <a:bodyPr/>
          <a:lstStyle/>
          <a:p>
            <a:r>
              <a:rPr lang="en-GB" dirty="0"/>
              <a:t>Some AI Concepts</a:t>
            </a:r>
            <a:endParaRPr lang="en-US" dirty="0"/>
          </a:p>
        </p:txBody>
      </p:sp>
      <p:sp>
        <p:nvSpPr>
          <p:cNvPr id="3" name="Content Placeholder 2">
            <a:extLst>
              <a:ext uri="{FF2B5EF4-FFF2-40B4-BE49-F238E27FC236}">
                <a16:creationId xmlns:a16="http://schemas.microsoft.com/office/drawing/2014/main" id="{B9F7C40E-9843-DFC3-064C-8D824A34F466}"/>
              </a:ext>
            </a:extLst>
          </p:cNvPr>
          <p:cNvSpPr>
            <a:spLocks noGrp="1"/>
          </p:cNvSpPr>
          <p:nvPr>
            <p:ph idx="1"/>
          </p:nvPr>
        </p:nvSpPr>
        <p:spPr/>
        <p:txBody>
          <a:bodyPr/>
          <a:lstStyle/>
          <a:p>
            <a:r>
              <a:rPr lang="en-GB" dirty="0"/>
              <a:t>Sourcing Data </a:t>
            </a:r>
          </a:p>
          <a:p>
            <a:r>
              <a:rPr lang="en-GB" dirty="0"/>
              <a:t>Exploratory Data Analysis</a:t>
            </a:r>
          </a:p>
          <a:p>
            <a:r>
              <a:rPr lang="en-GB" dirty="0"/>
              <a:t>Cleaning Data</a:t>
            </a:r>
          </a:p>
          <a:p>
            <a:r>
              <a:rPr lang="en-GB" dirty="0"/>
              <a:t>Pre-processing Techniques (Normalization, Scaling, Encoding)</a:t>
            </a:r>
          </a:p>
          <a:p>
            <a:r>
              <a:rPr lang="en-GB" dirty="0"/>
              <a:t>Feature Engineering</a:t>
            </a:r>
          </a:p>
          <a:p>
            <a:r>
              <a:rPr lang="en-GB" dirty="0"/>
              <a:t>Model Selection and Training  </a:t>
            </a:r>
          </a:p>
          <a:p>
            <a:r>
              <a:rPr lang="en-GB" dirty="0"/>
              <a:t>Model Validation and Evaluation (Metrics)</a:t>
            </a:r>
          </a:p>
          <a:p>
            <a:r>
              <a:rPr lang="en-GB" dirty="0"/>
              <a:t>Model deployment and monitoring</a:t>
            </a:r>
          </a:p>
          <a:p>
            <a:endParaRPr lang="en-US" dirty="0"/>
          </a:p>
        </p:txBody>
      </p:sp>
    </p:spTree>
    <p:extLst>
      <p:ext uri="{BB962C8B-B14F-4D97-AF65-F5344CB8AC3E}">
        <p14:creationId xmlns:p14="http://schemas.microsoft.com/office/powerpoint/2010/main" val="3255348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0036-9796-AD3A-D66E-287F15430F57}"/>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EF594D9E-8AAE-684E-5191-0E81CADAAF3A}"/>
              </a:ext>
            </a:extLst>
          </p:cNvPr>
          <p:cNvSpPr>
            <a:spLocks noGrp="1"/>
          </p:cNvSpPr>
          <p:nvPr>
            <p:ph idx="1"/>
          </p:nvPr>
        </p:nvSpPr>
        <p:spPr/>
        <p:txBody>
          <a:bodyPr>
            <a:normAutofit fontScale="92500" lnSpcReduction="20000"/>
          </a:bodyPr>
          <a:lstStyle/>
          <a:p>
            <a:r>
              <a:rPr lang="en-IE" b="1" i="0" u="none" strike="noStrike" dirty="0">
                <a:solidFill>
                  <a:srgbClr val="222222"/>
                </a:solidFill>
                <a:effectLst/>
                <a:latin typeface="Noto serif" panose="02020600060500020200" pitchFamily="18" charset="0"/>
              </a:rPr>
              <a:t>In-house data sources</a:t>
            </a:r>
            <a:r>
              <a:rPr lang="en-IE" b="0" i="0" u="none" strike="noStrike" dirty="0">
                <a:solidFill>
                  <a:srgbClr val="222222"/>
                </a:solidFill>
                <a:effectLst/>
                <a:latin typeface="Noto serif" panose="02020600060500020200" pitchFamily="18" charset="0"/>
              </a:rPr>
              <a:t>: </a:t>
            </a:r>
          </a:p>
          <a:p>
            <a:pPr marL="0" indent="0">
              <a:buNone/>
            </a:pPr>
            <a:r>
              <a:rPr lang="en-IE" b="0" i="0" u="none" strike="noStrike" dirty="0">
                <a:solidFill>
                  <a:srgbClr val="222222"/>
                </a:solidFill>
                <a:effectLst/>
                <a:latin typeface="Noto serif" panose="02020600060500020200" pitchFamily="18" charset="0"/>
              </a:rPr>
              <a:t>If you are running a project in or with a company, the first point to look is internally. </a:t>
            </a:r>
          </a:p>
          <a:p>
            <a:r>
              <a:rPr lang="en-IE" b="1" i="0" u="none" strike="noStrike" dirty="0">
                <a:solidFill>
                  <a:srgbClr val="222222"/>
                </a:solidFill>
                <a:effectLst/>
                <a:latin typeface="Noto serif" panose="02020600060500020200" pitchFamily="18" charset="0"/>
              </a:rPr>
              <a:t>Open data sources:</a:t>
            </a:r>
          </a:p>
          <a:p>
            <a:pPr marL="0" indent="0">
              <a:buNone/>
            </a:pPr>
            <a:r>
              <a:rPr lang="en-IE" b="0" i="0" u="none" strike="noStrike" dirty="0">
                <a:solidFill>
                  <a:srgbClr val="222222"/>
                </a:solidFill>
                <a:effectLst/>
                <a:latin typeface="Noto serif" panose="02020600060500020200" pitchFamily="18" charset="0"/>
              </a:rPr>
              <a:t>Use freely available datasets. Advantages of those are that they are typically gigantic in size. </a:t>
            </a:r>
            <a:r>
              <a:rPr lang="en-IE" b="0" i="0" u="none" strike="noStrike" dirty="0" err="1">
                <a:solidFill>
                  <a:srgbClr val="222222"/>
                </a:solidFill>
                <a:effectLst/>
                <a:latin typeface="Noto serif" panose="02020600060500020200" pitchFamily="18" charset="0"/>
              </a:rPr>
              <a:t>Eg</a:t>
            </a:r>
            <a:r>
              <a:rPr lang="en-IE" b="0" i="0" u="none" strike="noStrike" dirty="0">
                <a:solidFill>
                  <a:srgbClr val="222222"/>
                </a:solidFill>
                <a:effectLst/>
                <a:latin typeface="Noto serif" panose="02020600060500020200" pitchFamily="18" charset="0"/>
              </a:rPr>
              <a:t>: </a:t>
            </a:r>
            <a:r>
              <a:rPr lang="en-IE" b="1" i="0" u="none" strike="noStrike" dirty="0">
                <a:solidFill>
                  <a:srgbClr val="222222"/>
                </a:solidFill>
                <a:effectLst/>
                <a:latin typeface="Noto serif" panose="02020600060500020200" pitchFamily="18" charset="0"/>
              </a:rPr>
              <a:t>European Union</a:t>
            </a:r>
            <a:r>
              <a:rPr lang="en-IE" b="0" i="0" u="none" strike="noStrike" dirty="0">
                <a:solidFill>
                  <a:srgbClr val="222222"/>
                </a:solidFill>
                <a:effectLst/>
                <a:latin typeface="Noto serif" panose="02020600060500020200" pitchFamily="18" charset="0"/>
              </a:rPr>
              <a:t> (</a:t>
            </a:r>
            <a:r>
              <a:rPr lang="en-IE" b="1" i="0" u="none" strike="noStrike" dirty="0">
                <a:solidFill>
                  <a:srgbClr val="222222"/>
                </a:solidFill>
                <a:effectLst/>
                <a:latin typeface="Noto serif" panose="02020600060500020200" pitchFamily="18" charset="0"/>
              </a:rPr>
              <a:t>EU</a:t>
            </a:r>
            <a:r>
              <a:rPr lang="en-IE" b="0" i="0" u="none" strike="noStrike" dirty="0">
                <a:solidFill>
                  <a:srgbClr val="222222"/>
                </a:solidFill>
                <a:effectLst/>
                <a:latin typeface="Noto serif" panose="02020600060500020200" pitchFamily="18" charset="0"/>
              </a:rPr>
              <a:t>) Open Data Portal (</a:t>
            </a:r>
            <a:r>
              <a:rPr lang="en-IE" i="0" u="sng" dirty="0">
                <a:solidFill>
                  <a:srgbClr val="D3002D"/>
                </a:solidFill>
                <a:effectLst/>
                <a:latin typeface="Noto serif" panose="02020600060500020200" pitchFamily="18" charset="0"/>
                <a:hlinkClick r:id="rId2"/>
              </a:rPr>
              <a:t>https://data.europa.eu/en</a:t>
            </a:r>
            <a:r>
              <a:rPr lang="en-IE" b="0" i="0" u="none" strike="noStrike" dirty="0">
                <a:solidFill>
                  <a:srgbClr val="222222"/>
                </a:solidFill>
                <a:effectLst/>
                <a:latin typeface="Noto serif" panose="02020600060500020200" pitchFamily="18" charset="0"/>
              </a:rPr>
              <a:t>)</a:t>
            </a:r>
            <a:endParaRPr lang="en-IE" dirty="0">
              <a:solidFill>
                <a:srgbClr val="222222"/>
              </a:solidFill>
              <a:latin typeface="Noto serif" panose="02020600060500020200" pitchFamily="18" charset="0"/>
            </a:endParaRPr>
          </a:p>
          <a:p>
            <a:r>
              <a:rPr lang="en-IE" b="1" i="0" u="none" strike="noStrike" dirty="0">
                <a:solidFill>
                  <a:srgbClr val="222222"/>
                </a:solidFill>
                <a:effectLst/>
                <a:latin typeface="Noto serif" panose="02020600060500020200" pitchFamily="18" charset="0"/>
              </a:rPr>
              <a:t>Data seller (data as a service, or DaaS)</a:t>
            </a:r>
          </a:p>
          <a:p>
            <a:pPr marL="0" indent="0">
              <a:buNone/>
            </a:pPr>
            <a:r>
              <a:rPr lang="en-IE" dirty="0">
                <a:solidFill>
                  <a:srgbClr val="222222"/>
                </a:solidFill>
                <a:latin typeface="Noto serif" panose="02020600060500020200" pitchFamily="18" charset="0"/>
              </a:rPr>
              <a:t>Buy data from a data seller</a:t>
            </a:r>
            <a:r>
              <a:rPr lang="en-IE" i="0" u="none" strike="noStrike" dirty="0">
                <a:solidFill>
                  <a:srgbClr val="222222"/>
                </a:solidFill>
                <a:effectLst/>
                <a:latin typeface="Noto serif" panose="02020600060500020200" pitchFamily="18" charset="0"/>
              </a:rPr>
              <a:t>, either by purchasing an existing dataset or by requesting the creation of one. </a:t>
            </a:r>
            <a:r>
              <a:rPr lang="en-IE" i="0" u="none" strike="noStrike" dirty="0" err="1">
                <a:solidFill>
                  <a:srgbClr val="222222"/>
                </a:solidFill>
                <a:effectLst/>
                <a:latin typeface="Noto serif" panose="02020600060500020200" pitchFamily="18" charset="0"/>
              </a:rPr>
              <a:t>Eg</a:t>
            </a:r>
            <a:r>
              <a:rPr lang="en-IE" i="0" u="none" strike="noStrike" dirty="0">
                <a:solidFill>
                  <a:srgbClr val="222222"/>
                </a:solidFill>
                <a:effectLst/>
                <a:latin typeface="Noto serif" panose="02020600060500020200" pitchFamily="18" charset="0"/>
              </a:rPr>
              <a:t>: Amazon Data Exchange</a:t>
            </a:r>
          </a:p>
          <a:p>
            <a:pPr marL="0" indent="0">
              <a:buNone/>
            </a:pPr>
            <a:r>
              <a:rPr lang="en-IE" dirty="0">
                <a:solidFill>
                  <a:srgbClr val="222222"/>
                </a:solidFill>
                <a:latin typeface="Noto serif" panose="02020600060500020200" pitchFamily="18" charset="0"/>
              </a:rPr>
              <a:t>(</a:t>
            </a:r>
            <a:r>
              <a:rPr lang="en-IE" dirty="0">
                <a:solidFill>
                  <a:srgbClr val="222222"/>
                </a:solidFill>
                <a:latin typeface="Noto serif" panose="02020600060500020200" pitchFamily="18" charset="0"/>
                <a:hlinkClick r:id="rId3"/>
              </a:rPr>
              <a:t>https://aws.amazon.com/data-exchange/</a:t>
            </a:r>
            <a:r>
              <a:rPr lang="en-IE" dirty="0">
                <a:solidFill>
                  <a:srgbClr val="222222"/>
                </a:solidFill>
                <a:latin typeface="Noto serif" panose="02020600060500020200" pitchFamily="18" charset="0"/>
              </a:rPr>
              <a:t>)</a:t>
            </a:r>
            <a:endParaRPr lang="en-US" dirty="0"/>
          </a:p>
        </p:txBody>
      </p:sp>
    </p:spTree>
    <p:extLst>
      <p:ext uri="{BB962C8B-B14F-4D97-AF65-F5344CB8AC3E}">
        <p14:creationId xmlns:p14="http://schemas.microsoft.com/office/powerpoint/2010/main" val="48483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D334-E64A-0397-5B7C-B14CAB97FBF2}"/>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922E5596-1851-6D45-AD61-469B4288F59A}"/>
              </a:ext>
            </a:extLst>
          </p:cNvPr>
          <p:cNvSpPr>
            <a:spLocks noGrp="1"/>
          </p:cNvSpPr>
          <p:nvPr>
            <p:ph idx="1"/>
          </p:nvPr>
        </p:nvSpPr>
        <p:spPr/>
        <p:txBody>
          <a:bodyPr/>
          <a:lstStyle/>
          <a:p>
            <a:r>
              <a:rPr lang="en-US" dirty="0"/>
              <a:t>Why would we clean the data we have just sourced.?</a:t>
            </a:r>
          </a:p>
          <a:p>
            <a:r>
              <a:rPr lang="en-US" dirty="0"/>
              <a:t>What sort of problems might we encounter in the data ?</a:t>
            </a:r>
          </a:p>
        </p:txBody>
      </p:sp>
    </p:spTree>
    <p:extLst>
      <p:ext uri="{BB962C8B-B14F-4D97-AF65-F5344CB8AC3E}">
        <p14:creationId xmlns:p14="http://schemas.microsoft.com/office/powerpoint/2010/main" val="2137548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6F6C5-B9F1-6717-1A28-DF016D6FF645}"/>
              </a:ext>
            </a:extLst>
          </p:cNvPr>
          <p:cNvSpPr>
            <a:spLocks noGrp="1"/>
          </p:cNvSpPr>
          <p:nvPr>
            <p:ph type="title"/>
          </p:nvPr>
        </p:nvSpPr>
        <p:spPr/>
        <p:txBody>
          <a:bodyPr/>
          <a:lstStyle/>
          <a:p>
            <a:r>
              <a:rPr lang="en-US" dirty="0"/>
              <a:t>Cleaning Data</a:t>
            </a:r>
          </a:p>
        </p:txBody>
      </p:sp>
      <p:sp>
        <p:nvSpPr>
          <p:cNvPr id="3" name="Content Placeholder 2">
            <a:extLst>
              <a:ext uri="{FF2B5EF4-FFF2-40B4-BE49-F238E27FC236}">
                <a16:creationId xmlns:a16="http://schemas.microsoft.com/office/drawing/2014/main" id="{754FE4B1-9F35-B85D-D40B-1F0EE41914EA}"/>
              </a:ext>
            </a:extLst>
          </p:cNvPr>
          <p:cNvSpPr>
            <a:spLocks noGrp="1"/>
          </p:cNvSpPr>
          <p:nvPr>
            <p:ph idx="1"/>
          </p:nvPr>
        </p:nvSpPr>
        <p:spPr>
          <a:xfrm>
            <a:off x="690112" y="2199735"/>
            <a:ext cx="10575985" cy="4304581"/>
          </a:xfrm>
        </p:spPr>
        <p:txBody>
          <a:bodyPr>
            <a:normAutofit fontScale="77500" lnSpcReduction="20000"/>
          </a:bodyPr>
          <a:lstStyle/>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Duplicates</a:t>
            </a:r>
            <a:r>
              <a:rPr lang="en-IE" b="0" i="0" u="none" strike="noStrike" dirty="0">
                <a:solidFill>
                  <a:srgbClr val="222222"/>
                </a:solidFill>
                <a:effectLst/>
                <a:latin typeface="Noto serif" panose="02020600060500020200" pitchFamily="18" charset="0"/>
              </a:rPr>
              <a:t>: </a:t>
            </a:r>
          </a:p>
          <a:p>
            <a:pPr marL="400050" lvl="1" indent="0">
              <a:buNone/>
            </a:pPr>
            <a:r>
              <a:rPr lang="en-IE" b="0" i="0" u="none" strike="noStrike" dirty="0">
                <a:solidFill>
                  <a:srgbClr val="222222"/>
                </a:solidFill>
                <a:effectLst/>
                <a:latin typeface="Noto serif" panose="02020600060500020200" pitchFamily="18" charset="0"/>
              </a:rPr>
              <a:t>Through mistakes in copying data or due to a combination of different data sources, you might find duplicate samples. Typically, copies can be deleted. Just make sure that these are not two different samples that look the same. </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Irrelevant information</a:t>
            </a:r>
            <a:r>
              <a:rPr lang="en-IE" b="0" i="0" u="none" strike="noStrike" dirty="0">
                <a:solidFill>
                  <a:srgbClr val="222222"/>
                </a:solidFill>
                <a:effectLst/>
                <a:latin typeface="Noto serif" panose="02020600060500020200" pitchFamily="18" charset="0"/>
              </a:rPr>
              <a:t>: </a:t>
            </a:r>
          </a:p>
          <a:p>
            <a:pPr marL="400050" lvl="1" indent="0">
              <a:buNone/>
            </a:pPr>
            <a:r>
              <a:rPr lang="en-IE" b="0" i="0" u="none" strike="noStrike" dirty="0">
                <a:solidFill>
                  <a:srgbClr val="222222"/>
                </a:solidFill>
                <a:effectLst/>
                <a:latin typeface="Noto serif" panose="02020600060500020200" pitchFamily="18" charset="0"/>
              </a:rPr>
              <a:t>In most cases, you will have </a:t>
            </a:r>
            <a:r>
              <a:rPr lang="en-IE" b="0" i="0" u="none" strike="noStrike" dirty="0">
                <a:solidFill>
                  <a:srgbClr val="222222"/>
                </a:solidFill>
                <a:effectLst/>
                <a:highlight>
                  <a:srgbClr val="FFFF00"/>
                </a:highlight>
                <a:latin typeface="Noto serif" panose="02020600060500020200" pitchFamily="18" charset="0"/>
              </a:rPr>
              <a:t>datasets with a lot of different features</a:t>
            </a:r>
            <a:r>
              <a:rPr lang="en-IE" b="0" i="0" u="none" strike="noStrike" dirty="0">
                <a:solidFill>
                  <a:srgbClr val="222222"/>
                </a:solidFill>
                <a:effectLst/>
                <a:latin typeface="Noto serif" panose="02020600060500020200" pitchFamily="18" charset="0"/>
              </a:rPr>
              <a:t>, some of which will be completely unnecessary for your project. The obvious ones you should just remove in the beginning; others you will be able to </a:t>
            </a:r>
            <a:r>
              <a:rPr lang="en-IE" b="0" i="0" u="none" strike="noStrike" dirty="0">
                <a:solidFill>
                  <a:srgbClr val="222222"/>
                </a:solidFill>
                <a:effectLst/>
                <a:highlight>
                  <a:srgbClr val="FFFF00"/>
                </a:highlight>
                <a:latin typeface="Noto serif" panose="02020600060500020200" pitchFamily="18" charset="0"/>
              </a:rPr>
              <a:t>remove later after </a:t>
            </a:r>
            <a:r>
              <a:rPr lang="en-IE" b="0" i="0" u="none" strike="noStrike" dirty="0" err="1">
                <a:solidFill>
                  <a:srgbClr val="222222"/>
                </a:solidFill>
                <a:effectLst/>
                <a:highlight>
                  <a:srgbClr val="FFFF00"/>
                </a:highlight>
                <a:latin typeface="Noto serif" panose="02020600060500020200" pitchFamily="18" charset="0"/>
              </a:rPr>
              <a:t>analyzing</a:t>
            </a:r>
            <a:r>
              <a:rPr lang="en-IE" b="0" i="0" u="none" strike="noStrike" dirty="0">
                <a:solidFill>
                  <a:srgbClr val="222222"/>
                </a:solidFill>
                <a:effectLst/>
                <a:highlight>
                  <a:srgbClr val="FFFF00"/>
                </a:highlight>
                <a:latin typeface="Noto serif" panose="02020600060500020200" pitchFamily="18" charset="0"/>
              </a:rPr>
              <a:t> the data further</a:t>
            </a:r>
            <a:r>
              <a:rPr lang="en-IE" b="0" i="0" u="none" strike="noStrike" dirty="0">
                <a:solidFill>
                  <a:srgbClr val="222222"/>
                </a:solidFill>
                <a:effectLst/>
                <a:latin typeface="Noto serif" panose="02020600060500020200" pitchFamily="18" charset="0"/>
              </a:rPr>
              <a:t>.</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Structural errors</a:t>
            </a:r>
            <a:r>
              <a:rPr lang="en-IE" b="0" i="0" u="none" strike="noStrike" dirty="0">
                <a:solidFill>
                  <a:srgbClr val="222222"/>
                </a:solidFill>
                <a:effectLst/>
                <a:latin typeface="Noto serif" panose="02020600060500020200" pitchFamily="18" charset="0"/>
              </a:rPr>
              <a:t>: </a:t>
            </a:r>
          </a:p>
          <a:p>
            <a:pPr marL="400050" lvl="1" indent="0">
              <a:buNone/>
            </a:pPr>
            <a:r>
              <a:rPr lang="en-IE" b="0" i="0" u="none" strike="noStrike" dirty="0">
                <a:solidFill>
                  <a:srgbClr val="222222"/>
                </a:solidFill>
                <a:effectLst/>
                <a:latin typeface="Noto serif" panose="02020600060500020200" pitchFamily="18" charset="0"/>
              </a:rPr>
              <a:t>This refers to the values you can see in the samples. You might run into different entries with the same meaning (such as </a:t>
            </a:r>
            <a:r>
              <a:rPr lang="en-IE" b="1" i="0" u="none" strike="noStrike" dirty="0">
                <a:solidFill>
                  <a:srgbClr val="222222"/>
                </a:solidFill>
                <a:effectLst/>
                <a:latin typeface="CourierStd.otf"/>
              </a:rPr>
              <a:t>US</a:t>
            </a:r>
            <a:r>
              <a:rPr lang="en-IE" b="0" i="0" u="none" strike="noStrike" dirty="0">
                <a:solidFill>
                  <a:srgbClr val="222222"/>
                </a:solidFill>
                <a:effectLst/>
                <a:latin typeface="Noto serif" panose="02020600060500020200" pitchFamily="18" charset="0"/>
              </a:rPr>
              <a:t> and </a:t>
            </a:r>
            <a:r>
              <a:rPr lang="en-IE" b="1" i="0" u="none" strike="noStrike" dirty="0">
                <a:solidFill>
                  <a:srgbClr val="222222"/>
                </a:solidFill>
                <a:effectLst/>
                <a:latin typeface="CourierStd.otf"/>
              </a:rPr>
              <a:t>United States</a:t>
            </a:r>
            <a:r>
              <a:rPr lang="en-IE" b="0" i="0" u="none" strike="noStrike" dirty="0">
                <a:solidFill>
                  <a:srgbClr val="222222"/>
                </a:solidFill>
                <a:effectLst/>
                <a:latin typeface="Noto serif" panose="02020600060500020200" pitchFamily="18" charset="0"/>
              </a:rPr>
              <a:t>) or simply typos. These should </a:t>
            </a:r>
            <a:r>
              <a:rPr lang="en-IE" b="0" i="0" u="none" strike="noStrike" dirty="0">
                <a:solidFill>
                  <a:srgbClr val="222222"/>
                </a:solidFill>
                <a:effectLst/>
                <a:highlight>
                  <a:srgbClr val="FFFF00"/>
                </a:highlight>
                <a:latin typeface="Noto serif" panose="02020600060500020200" pitchFamily="18" charset="0"/>
              </a:rPr>
              <a:t>be standardized or cleaned up</a:t>
            </a:r>
            <a:r>
              <a:rPr lang="en-IE" b="0" i="0" u="none" strike="noStrike" dirty="0">
                <a:solidFill>
                  <a:srgbClr val="222222"/>
                </a:solidFill>
                <a:effectLst/>
                <a:latin typeface="Noto serif" panose="02020600060500020200" pitchFamily="18" charset="0"/>
              </a:rPr>
              <a:t>. A good way to do this is by visualizing all available values of a feature.</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Anomalies (outliers)</a:t>
            </a:r>
            <a:r>
              <a:rPr lang="en-IE" b="0" i="0" u="none" strike="noStrike" dirty="0">
                <a:solidFill>
                  <a:srgbClr val="222222"/>
                </a:solidFill>
                <a:effectLst/>
                <a:latin typeface="Noto serif" panose="02020600060500020200" pitchFamily="18" charset="0"/>
              </a:rPr>
              <a:t>: </a:t>
            </a:r>
          </a:p>
          <a:p>
            <a:pPr marL="400050" lvl="1" indent="0">
              <a:buNone/>
            </a:pPr>
            <a:r>
              <a:rPr lang="en-IE" b="0" i="0" u="none" strike="noStrike" dirty="0">
                <a:solidFill>
                  <a:srgbClr val="222222"/>
                </a:solidFill>
                <a:effectLst/>
                <a:latin typeface="Noto serif" panose="02020600060500020200" pitchFamily="18" charset="0"/>
              </a:rPr>
              <a:t>This refers to very unlikely values for which you need to </a:t>
            </a:r>
            <a:r>
              <a:rPr lang="en-IE" b="0" i="0" u="none" strike="noStrike" dirty="0">
                <a:solidFill>
                  <a:srgbClr val="222222"/>
                </a:solidFill>
                <a:effectLst/>
                <a:highlight>
                  <a:srgbClr val="FFFF00"/>
                </a:highlight>
                <a:latin typeface="Noto serif" panose="02020600060500020200" pitchFamily="18" charset="0"/>
              </a:rPr>
              <a:t>decide whether they are errors or actually true</a:t>
            </a:r>
            <a:r>
              <a:rPr lang="en-IE" b="0" i="0" u="none" strike="noStrike" dirty="0">
                <a:solidFill>
                  <a:srgbClr val="222222"/>
                </a:solidFill>
                <a:effectLst/>
                <a:latin typeface="Noto serif" panose="02020600060500020200" pitchFamily="18" charset="0"/>
              </a:rPr>
              <a:t>. This is typically done after </a:t>
            </a:r>
            <a:r>
              <a:rPr lang="en-IE" b="0" i="0" u="none" strike="noStrike" dirty="0" err="1">
                <a:solidFill>
                  <a:srgbClr val="222222"/>
                </a:solidFill>
                <a:effectLst/>
                <a:latin typeface="Noto serif" panose="02020600060500020200" pitchFamily="18" charset="0"/>
              </a:rPr>
              <a:t>analyzing</a:t>
            </a:r>
            <a:r>
              <a:rPr lang="en-IE" b="0" i="0" u="none" strike="noStrike" dirty="0">
                <a:solidFill>
                  <a:srgbClr val="222222"/>
                </a:solidFill>
                <a:effectLst/>
                <a:latin typeface="Noto serif" panose="02020600060500020200" pitchFamily="18" charset="0"/>
              </a:rPr>
              <a:t> the data when you know the distribution of a feature.</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Missing values</a:t>
            </a:r>
            <a:r>
              <a:rPr lang="en-IE" b="0" i="0" u="none" strike="noStrike" dirty="0">
                <a:solidFill>
                  <a:srgbClr val="222222"/>
                </a:solidFill>
                <a:effectLst/>
                <a:latin typeface="Noto serif" panose="02020600060500020200" pitchFamily="18" charset="0"/>
              </a:rPr>
              <a:t>: </a:t>
            </a:r>
          </a:p>
          <a:p>
            <a:pPr marL="400050" lvl="1" indent="0">
              <a:buNone/>
            </a:pPr>
            <a:r>
              <a:rPr lang="en-IE" b="0" i="0" u="none" strike="noStrike" dirty="0">
                <a:solidFill>
                  <a:srgbClr val="222222"/>
                </a:solidFill>
                <a:effectLst/>
                <a:latin typeface="Noto serif" panose="02020600060500020200" pitchFamily="18" charset="0"/>
              </a:rPr>
              <a:t>This refers to cells in your data that are either blank or have some generic value in them, such as </a:t>
            </a:r>
            <a:r>
              <a:rPr lang="en-IE" b="1" i="0" u="none" strike="noStrike" dirty="0">
                <a:solidFill>
                  <a:srgbClr val="222222"/>
                </a:solidFill>
                <a:effectLst/>
                <a:latin typeface="CourierStd.otf"/>
              </a:rPr>
              <a:t>NA</a:t>
            </a:r>
            <a:r>
              <a:rPr lang="en-IE" b="0" i="0" u="none" strike="noStrike" dirty="0">
                <a:solidFill>
                  <a:srgbClr val="222222"/>
                </a:solidFill>
                <a:effectLst/>
                <a:latin typeface="Noto serif" panose="02020600060500020200" pitchFamily="18" charset="0"/>
              </a:rPr>
              <a:t> or </a:t>
            </a:r>
            <a:r>
              <a:rPr lang="en-IE" b="1" i="0" u="none" strike="noStrike" dirty="0" err="1">
                <a:solidFill>
                  <a:srgbClr val="222222"/>
                </a:solidFill>
                <a:effectLst/>
                <a:latin typeface="CourierStd.otf"/>
              </a:rPr>
              <a:t>NaN</a:t>
            </a:r>
            <a:r>
              <a:rPr lang="en-IE" b="0" i="0" u="none" strike="noStrike" dirty="0">
                <a:solidFill>
                  <a:srgbClr val="222222"/>
                </a:solidFill>
                <a:effectLst/>
                <a:latin typeface="Noto serif" panose="02020600060500020200" pitchFamily="18" charset="0"/>
              </a:rPr>
              <a:t>. There are different ways to rectify this besides deleting entire samples. It is also prudent to wait until you have more insight from </a:t>
            </a:r>
            <a:r>
              <a:rPr lang="en-IE" b="0" i="0" u="none" strike="noStrike" dirty="0" err="1">
                <a:solidFill>
                  <a:srgbClr val="222222"/>
                </a:solidFill>
                <a:effectLst/>
                <a:latin typeface="Noto serif" panose="02020600060500020200" pitchFamily="18" charset="0"/>
              </a:rPr>
              <a:t>analyzing</a:t>
            </a:r>
            <a:r>
              <a:rPr lang="en-IE" b="0" i="0" u="none" strike="noStrike" dirty="0">
                <a:solidFill>
                  <a:srgbClr val="222222"/>
                </a:solidFill>
                <a:effectLst/>
                <a:latin typeface="Noto serif" panose="02020600060500020200" pitchFamily="18" charset="0"/>
              </a:rPr>
              <a:t> the data, as you might see better ways to replace them.</a:t>
            </a:r>
          </a:p>
          <a:p>
            <a:endParaRPr lang="en-US" dirty="0"/>
          </a:p>
        </p:txBody>
      </p:sp>
    </p:spTree>
    <p:extLst>
      <p:ext uri="{BB962C8B-B14F-4D97-AF65-F5344CB8AC3E}">
        <p14:creationId xmlns:p14="http://schemas.microsoft.com/office/powerpoint/2010/main" val="4052749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590E5-AA25-6CE3-BFCD-6B633409786E}"/>
              </a:ext>
            </a:extLst>
          </p:cNvPr>
          <p:cNvSpPr>
            <a:spLocks noGrp="1"/>
          </p:cNvSpPr>
          <p:nvPr>
            <p:ph type="title"/>
          </p:nvPr>
        </p:nvSpPr>
        <p:spPr/>
        <p:txBody>
          <a:bodyPr/>
          <a:lstStyle/>
          <a:p>
            <a:r>
              <a:rPr lang="en-US" dirty="0"/>
              <a:t>Analyze Data</a:t>
            </a:r>
          </a:p>
        </p:txBody>
      </p:sp>
      <p:sp>
        <p:nvSpPr>
          <p:cNvPr id="3" name="Content Placeholder 2">
            <a:extLst>
              <a:ext uri="{FF2B5EF4-FFF2-40B4-BE49-F238E27FC236}">
                <a16:creationId xmlns:a16="http://schemas.microsoft.com/office/drawing/2014/main" id="{A55FA35B-B3E0-03BE-2204-94A5F604EB8C}"/>
              </a:ext>
            </a:extLst>
          </p:cNvPr>
          <p:cNvSpPr>
            <a:spLocks noGrp="1"/>
          </p:cNvSpPr>
          <p:nvPr>
            <p:ph idx="1"/>
          </p:nvPr>
        </p:nvSpPr>
        <p:spPr/>
        <p:txBody>
          <a:bodyPr/>
          <a:lstStyle/>
          <a:p>
            <a:r>
              <a:rPr lang="en-US" dirty="0"/>
              <a:t>Apply understanding of statistics to get insights into features and labels for the data. Including:</a:t>
            </a:r>
          </a:p>
          <a:p>
            <a:pPr lvl="1"/>
            <a:r>
              <a:rPr lang="en-IE" b="0" i="0" u="none" strike="noStrike" dirty="0">
                <a:solidFill>
                  <a:srgbClr val="222222"/>
                </a:solidFill>
                <a:effectLst/>
                <a:latin typeface="Noto serif" panose="02020600060500020200" pitchFamily="18" charset="0"/>
              </a:rPr>
              <a:t>calculating statistical properties for each feature </a:t>
            </a:r>
          </a:p>
          <a:p>
            <a:pPr lvl="1"/>
            <a:r>
              <a:rPr lang="en-IE" b="0" i="0" u="none" strike="noStrike" dirty="0">
                <a:solidFill>
                  <a:srgbClr val="222222"/>
                </a:solidFill>
                <a:effectLst/>
                <a:latin typeface="Noto serif" panose="02020600060500020200" pitchFamily="18" charset="0"/>
              </a:rPr>
              <a:t>visualizing features</a:t>
            </a:r>
          </a:p>
          <a:p>
            <a:pPr lvl="1"/>
            <a:r>
              <a:rPr lang="en-IE" b="0" i="0" u="none" strike="noStrike" dirty="0">
                <a:solidFill>
                  <a:srgbClr val="222222"/>
                </a:solidFill>
                <a:effectLst/>
                <a:latin typeface="Noto serif" panose="02020600060500020200" pitchFamily="18" charset="0"/>
              </a:rPr>
              <a:t>finding correlated features</a:t>
            </a:r>
          </a:p>
          <a:p>
            <a:pPr lvl="1"/>
            <a:r>
              <a:rPr lang="en-IE" b="0" i="0" u="none" strike="noStrike" dirty="0">
                <a:solidFill>
                  <a:srgbClr val="222222"/>
                </a:solidFill>
                <a:effectLst/>
                <a:latin typeface="Noto serif" panose="02020600060500020200" pitchFamily="18" charset="0"/>
              </a:rPr>
              <a:t>measuring </a:t>
            </a:r>
            <a:r>
              <a:rPr lang="en-IE" b="1" i="0" u="none" strike="noStrike" dirty="0">
                <a:solidFill>
                  <a:srgbClr val="222222"/>
                </a:solidFill>
                <a:effectLst/>
                <a:latin typeface="Noto serif" panose="02020600060500020200" pitchFamily="18" charset="0"/>
              </a:rPr>
              <a:t>feature importance</a:t>
            </a:r>
            <a:r>
              <a:rPr lang="en-IE" b="0" i="0" u="none" strike="noStrike" dirty="0">
                <a:solidFill>
                  <a:srgbClr val="222222"/>
                </a:solidFill>
                <a:effectLst/>
                <a:latin typeface="Noto serif" panose="02020600060500020200" pitchFamily="18" charset="0"/>
              </a:rPr>
              <a:t>, which calculates the impact of a feature on the label, also referred to as the </a:t>
            </a:r>
            <a:r>
              <a:rPr lang="en-IE" b="1" i="0" u="none" strike="noStrike" dirty="0">
                <a:solidFill>
                  <a:srgbClr val="222222"/>
                </a:solidFill>
                <a:effectLst/>
                <a:latin typeface="Noto serif" panose="02020600060500020200" pitchFamily="18" charset="0"/>
              </a:rPr>
              <a:t>target variable</a:t>
            </a:r>
            <a:endParaRPr lang="en-US" dirty="0"/>
          </a:p>
        </p:txBody>
      </p:sp>
    </p:spTree>
    <p:extLst>
      <p:ext uri="{BB962C8B-B14F-4D97-AF65-F5344CB8AC3E}">
        <p14:creationId xmlns:p14="http://schemas.microsoft.com/office/powerpoint/2010/main" val="2974529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4C6F-7F48-91B6-AB1E-52155E391639}"/>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B981DD7F-982B-F19D-BBB5-5C7BAD649C0D}"/>
              </a:ext>
            </a:extLst>
          </p:cNvPr>
          <p:cNvSpPr>
            <a:spLocks noGrp="1"/>
          </p:cNvSpPr>
          <p:nvPr>
            <p:ph idx="1"/>
          </p:nvPr>
        </p:nvSpPr>
        <p:spPr>
          <a:xfrm>
            <a:off x="189782" y="2191108"/>
            <a:ext cx="5906218" cy="4666892"/>
          </a:xfrm>
        </p:spPr>
        <p:txBody>
          <a:bodyPr>
            <a:normAutofit fontScale="62500" lnSpcReduction="20000"/>
          </a:bodyPr>
          <a:lstStyle/>
          <a:p>
            <a:r>
              <a:rPr lang="en-IE" b="1" i="0" u="none" strike="noStrike" dirty="0">
                <a:effectLst/>
                <a:latin typeface="Söhne"/>
              </a:rPr>
              <a:t>Understand the Data:</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Familiarize yourself with the dataset's structure, features, and overall composition.</a:t>
            </a:r>
          </a:p>
          <a:p>
            <a:pPr lvl="1"/>
            <a:r>
              <a:rPr lang="en-IE" b="1" i="0" u="none" strike="noStrike" dirty="0">
                <a:effectLst/>
                <a:latin typeface="Söhne"/>
              </a:rPr>
              <a:t>Actions:</a:t>
            </a:r>
            <a:r>
              <a:rPr lang="en-IE" dirty="0">
                <a:latin typeface="Söhne"/>
              </a:rPr>
              <a:t> </a:t>
            </a:r>
            <a:r>
              <a:rPr lang="en-IE" b="0" i="0" u="none" strike="noStrike" dirty="0">
                <a:effectLst/>
                <a:latin typeface="Söhne"/>
              </a:rPr>
              <a:t>Examine the first few rows of the dataset. Check for data types, missing values, and unique values.</a:t>
            </a:r>
          </a:p>
          <a:p>
            <a:r>
              <a:rPr lang="en-IE" b="1" i="0" u="none" strike="noStrike" dirty="0">
                <a:effectLst/>
                <a:latin typeface="Söhne"/>
              </a:rPr>
              <a:t>Summary Statistics:</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Compute descriptive statistics to summarize the central tendency, dispersion, and shape of the dataset's distribution.</a:t>
            </a:r>
          </a:p>
          <a:p>
            <a:pPr lvl="1"/>
            <a:r>
              <a:rPr lang="en-IE" b="1" i="0" u="none" strike="noStrike" dirty="0">
                <a:effectLst/>
                <a:latin typeface="Söhne"/>
              </a:rPr>
              <a:t>Actions: </a:t>
            </a:r>
            <a:r>
              <a:rPr lang="en-IE" b="0" i="0" u="none" strike="noStrike" dirty="0">
                <a:effectLst/>
                <a:latin typeface="Söhne"/>
              </a:rPr>
              <a:t>Calculate mean, median, mode, minimum, maximum, and quartiles. Use tools like describe() in pandas for a quick overview.</a:t>
            </a:r>
          </a:p>
          <a:p>
            <a:r>
              <a:rPr lang="en-IE" b="1" i="0" u="none" strike="noStrike" dirty="0">
                <a:effectLst/>
                <a:latin typeface="Söhne"/>
              </a:rPr>
              <a:t>Data Visualization:</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Create visualizations to uncover patterns, trends, and relationships in the data.</a:t>
            </a:r>
          </a:p>
          <a:p>
            <a:pPr lvl="1"/>
            <a:r>
              <a:rPr lang="en-IE" b="1" i="0" u="none" strike="noStrike" dirty="0">
                <a:effectLst/>
                <a:latin typeface="Söhne"/>
              </a:rPr>
              <a:t>Actions:</a:t>
            </a:r>
            <a:r>
              <a:rPr lang="en-IE" dirty="0">
                <a:latin typeface="Söhne"/>
              </a:rPr>
              <a:t> </a:t>
            </a:r>
            <a:r>
              <a:rPr lang="en-IE" b="0" i="0" u="none" strike="noStrike" dirty="0">
                <a:effectLst/>
                <a:latin typeface="Söhne"/>
              </a:rPr>
              <a:t>Use histograms, box plots, and density plots for distribution analysis. Create scatter plots to visualize relationships between variables. Utilize pair plots or correlation matrices to explore feature relationships.</a:t>
            </a:r>
          </a:p>
          <a:p>
            <a:r>
              <a:rPr lang="en-IE" b="1" i="0" u="none" strike="noStrike" dirty="0">
                <a:effectLst/>
                <a:latin typeface="Söhne"/>
              </a:rPr>
              <a:t>Handle Missing Data:</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Address missing values to ensure a complete and accurate dataset.</a:t>
            </a:r>
          </a:p>
          <a:p>
            <a:pPr lvl="1"/>
            <a:r>
              <a:rPr lang="en-IE" b="1" i="0" u="none" strike="noStrike" dirty="0">
                <a:effectLst/>
                <a:latin typeface="Söhne"/>
              </a:rPr>
              <a:t>Actions:</a:t>
            </a:r>
            <a:r>
              <a:rPr lang="en-IE" dirty="0">
                <a:latin typeface="Söhne"/>
              </a:rPr>
              <a:t> </a:t>
            </a:r>
            <a:r>
              <a:rPr lang="en-IE" b="0" i="0" u="none" strike="noStrike" dirty="0">
                <a:effectLst/>
                <a:latin typeface="Söhne"/>
              </a:rPr>
              <a:t>Identify and quantify missing values. Decide on appropriate strategies (imputation, removal, or handling as a separate category).</a:t>
            </a:r>
          </a:p>
          <a:p>
            <a:r>
              <a:rPr lang="en-IE" b="1" i="0" u="none" strike="noStrike" dirty="0">
                <a:effectLst/>
                <a:latin typeface="Söhne"/>
              </a:rPr>
              <a:t>Data Cleaning:</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Clean the data by addressing inconsistencies, outliers, and errors.</a:t>
            </a:r>
          </a:p>
          <a:p>
            <a:pPr lvl="1"/>
            <a:r>
              <a:rPr lang="en-IE" b="1" i="0" u="none" strike="noStrike" dirty="0">
                <a:effectLst/>
                <a:latin typeface="Söhne"/>
              </a:rPr>
              <a:t>Actions:</a:t>
            </a:r>
            <a:r>
              <a:rPr lang="en-IE" dirty="0">
                <a:latin typeface="Söhne"/>
              </a:rPr>
              <a:t> </a:t>
            </a:r>
            <a:r>
              <a:rPr lang="en-IE" b="0" i="0" u="none" strike="noStrike" dirty="0">
                <a:effectLst/>
                <a:latin typeface="Söhne"/>
              </a:rPr>
              <a:t>Address outliers through transformations or removal. Correct errors and inconsistencies in the data.</a:t>
            </a:r>
          </a:p>
        </p:txBody>
      </p:sp>
      <p:sp>
        <p:nvSpPr>
          <p:cNvPr id="4" name="Content Placeholder 2">
            <a:extLst>
              <a:ext uri="{FF2B5EF4-FFF2-40B4-BE49-F238E27FC236}">
                <a16:creationId xmlns:a16="http://schemas.microsoft.com/office/drawing/2014/main" id="{3A550D0E-8C99-D335-4929-DCB7E31CBEB8}"/>
              </a:ext>
            </a:extLst>
          </p:cNvPr>
          <p:cNvSpPr txBox="1">
            <a:spLocks/>
          </p:cNvSpPr>
          <p:nvPr/>
        </p:nvSpPr>
        <p:spPr>
          <a:xfrm>
            <a:off x="5987143" y="2191108"/>
            <a:ext cx="6374509" cy="466689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E" b="1" dirty="0">
                <a:latin typeface="Söhne"/>
              </a:rPr>
              <a:t>Feature Engineering::</a:t>
            </a:r>
            <a:r>
              <a:rPr lang="en-IE" dirty="0">
                <a:latin typeface="Söhne"/>
              </a:rPr>
              <a:t> Create new features or modify existing ones to enhance model performance.</a:t>
            </a:r>
          </a:p>
          <a:p>
            <a:pPr lvl="1"/>
            <a:r>
              <a:rPr lang="en-IE" b="1" dirty="0">
                <a:latin typeface="Söhne"/>
              </a:rPr>
              <a:t>Actions: </a:t>
            </a:r>
            <a:r>
              <a:rPr lang="en-IE" dirty="0">
                <a:latin typeface="Söhne"/>
              </a:rPr>
              <a:t>Create interaction terms or polynomial features. Extract relevant information from existing features.</a:t>
            </a:r>
          </a:p>
          <a:p>
            <a:r>
              <a:rPr lang="en-IE" b="1" dirty="0">
                <a:latin typeface="Söhne"/>
              </a:rPr>
              <a:t>Univariate Analysis::</a:t>
            </a:r>
            <a:r>
              <a:rPr lang="en-IE" dirty="0">
                <a:latin typeface="Söhne"/>
              </a:rPr>
              <a:t> Examine individual features in isolation to understand their distributions.</a:t>
            </a:r>
          </a:p>
          <a:p>
            <a:pPr lvl="1"/>
            <a:r>
              <a:rPr lang="en-IE" b="1" dirty="0">
                <a:latin typeface="Söhne"/>
              </a:rPr>
              <a:t>Actions: </a:t>
            </a:r>
            <a:r>
              <a:rPr lang="en-IE" dirty="0">
                <a:latin typeface="Söhne"/>
              </a:rPr>
              <a:t>Visualize and </a:t>
            </a:r>
            <a:r>
              <a:rPr lang="en-IE" dirty="0" err="1">
                <a:latin typeface="Söhne"/>
              </a:rPr>
              <a:t>analyze</a:t>
            </a:r>
            <a:r>
              <a:rPr lang="en-IE" dirty="0">
                <a:latin typeface="Söhne"/>
              </a:rPr>
              <a:t> the distribution of each feature using histograms, kernel density plots, or bar charts.</a:t>
            </a:r>
          </a:p>
          <a:p>
            <a:r>
              <a:rPr lang="en-IE" b="1" dirty="0">
                <a:latin typeface="Söhne"/>
              </a:rPr>
              <a:t>Bivariate Analysis::</a:t>
            </a:r>
            <a:r>
              <a:rPr lang="en-IE" dirty="0">
                <a:latin typeface="Söhne"/>
              </a:rPr>
              <a:t> Explore relationships between pairs of features to identify correlations or dependencies. </a:t>
            </a:r>
            <a:r>
              <a:rPr lang="en-IE" b="1" dirty="0">
                <a:latin typeface="Söhne"/>
              </a:rPr>
              <a:t>Actions: </a:t>
            </a:r>
            <a:r>
              <a:rPr lang="en-IE" dirty="0">
                <a:latin typeface="Söhne"/>
              </a:rPr>
              <a:t>Create scatter plots, heatmaps, or pair plots for visualizing relationships.</a:t>
            </a:r>
          </a:p>
          <a:p>
            <a:r>
              <a:rPr lang="en-IE" b="1" dirty="0">
                <a:latin typeface="Söhne"/>
              </a:rPr>
              <a:t>Outlier Detection:</a:t>
            </a:r>
            <a:endParaRPr lang="en-IE" dirty="0">
              <a:latin typeface="Söhne"/>
            </a:endParaRPr>
          </a:p>
          <a:p>
            <a:pPr lvl="1"/>
            <a:r>
              <a:rPr lang="en-IE" b="1" dirty="0">
                <a:latin typeface="Söhne"/>
              </a:rPr>
              <a:t>Description:</a:t>
            </a:r>
            <a:r>
              <a:rPr lang="en-IE" dirty="0">
                <a:latin typeface="Söhne"/>
              </a:rPr>
              <a:t> Identify and handle outliers that may skew the analysis or </a:t>
            </a:r>
            <a:r>
              <a:rPr lang="en-IE" dirty="0" err="1">
                <a:latin typeface="Söhne"/>
              </a:rPr>
              <a:t>modeling</a:t>
            </a:r>
            <a:r>
              <a:rPr lang="en-IE" dirty="0">
                <a:latin typeface="Söhne"/>
              </a:rPr>
              <a:t> process.</a:t>
            </a:r>
          </a:p>
          <a:p>
            <a:pPr lvl="1"/>
            <a:r>
              <a:rPr lang="en-IE" b="1" dirty="0">
                <a:latin typeface="Söhne"/>
              </a:rPr>
              <a:t>Actions: </a:t>
            </a:r>
            <a:r>
              <a:rPr lang="en-IE" dirty="0">
                <a:latin typeface="Söhne"/>
              </a:rPr>
              <a:t>Visualize outliers using box plots or scatter plots. Consider statistical methods or clustering techniques for outlier detection.</a:t>
            </a:r>
          </a:p>
          <a:p>
            <a:r>
              <a:rPr lang="en-IE" b="1" dirty="0">
                <a:latin typeface="Söhne"/>
              </a:rPr>
              <a:t>Explore Time Series Data (if applicable)::</a:t>
            </a:r>
            <a:r>
              <a:rPr lang="en-IE" dirty="0">
                <a:latin typeface="Söhne"/>
              </a:rPr>
              <a:t> If dealing with time series data, examine temporal patterns and trends.</a:t>
            </a:r>
          </a:p>
          <a:p>
            <a:pPr lvl="1"/>
            <a:r>
              <a:rPr lang="en-IE" b="1" dirty="0">
                <a:latin typeface="Söhne"/>
              </a:rPr>
              <a:t>Actions: </a:t>
            </a:r>
            <a:r>
              <a:rPr lang="en-IE" dirty="0">
                <a:latin typeface="Söhne"/>
              </a:rPr>
              <a:t>Plot time series data. Conduct time-based analysis, such as seasonality or trend detection.</a:t>
            </a:r>
          </a:p>
          <a:p>
            <a:r>
              <a:rPr lang="en-IE" b="1" dirty="0">
                <a:latin typeface="Söhne"/>
              </a:rPr>
              <a:t>Statistical Testing (if applicable)::</a:t>
            </a:r>
            <a:r>
              <a:rPr lang="en-IE" dirty="0">
                <a:latin typeface="Söhne"/>
              </a:rPr>
              <a:t> Perform statistical tests to validate hypotheses or assess the significance of relationships.</a:t>
            </a:r>
          </a:p>
          <a:p>
            <a:pPr lvl="1"/>
            <a:r>
              <a:rPr lang="en-IE" b="1" dirty="0">
                <a:latin typeface="Söhne"/>
              </a:rPr>
              <a:t>Actions: </a:t>
            </a:r>
            <a:r>
              <a:rPr lang="en-IE" dirty="0">
                <a:latin typeface="Söhne"/>
              </a:rPr>
              <a:t>Conduct t-tests, ANOVA, or other relevant statistical tests based on the nature of the data.</a:t>
            </a:r>
          </a:p>
          <a:p>
            <a:r>
              <a:rPr lang="en-IE" b="1" dirty="0">
                <a:latin typeface="Söhne"/>
              </a:rPr>
              <a:t>Document Findings::</a:t>
            </a:r>
            <a:r>
              <a:rPr lang="en-IE" dirty="0">
                <a:latin typeface="Söhne"/>
              </a:rPr>
              <a:t> Document key observations, insights, and potential challenges discovered during the EDA process.</a:t>
            </a:r>
          </a:p>
          <a:p>
            <a:pPr lvl="1"/>
            <a:r>
              <a:rPr lang="en-IE" b="1" dirty="0">
                <a:latin typeface="Söhne"/>
              </a:rPr>
              <a:t>Actions: </a:t>
            </a:r>
            <a:r>
              <a:rPr lang="en-IE" dirty="0">
                <a:latin typeface="Söhne"/>
              </a:rPr>
              <a:t>Summarize key findings in a report or </a:t>
            </a:r>
            <a:r>
              <a:rPr lang="en-IE" dirty="0" err="1">
                <a:latin typeface="Söhne"/>
              </a:rPr>
              <a:t>Jupyter</a:t>
            </a:r>
            <a:r>
              <a:rPr lang="en-IE" dirty="0">
                <a:latin typeface="Söhne"/>
              </a:rPr>
              <a:t> notebook. Provide visualizations and explanations to support observations.</a:t>
            </a:r>
          </a:p>
        </p:txBody>
      </p:sp>
    </p:spTree>
    <p:extLst>
      <p:ext uri="{BB962C8B-B14F-4D97-AF65-F5344CB8AC3E}">
        <p14:creationId xmlns:p14="http://schemas.microsoft.com/office/powerpoint/2010/main" val="3104797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5735-A17C-C77E-9F21-052422951373}"/>
              </a:ext>
            </a:extLst>
          </p:cNvPr>
          <p:cNvSpPr>
            <a:spLocks noGrp="1"/>
          </p:cNvSpPr>
          <p:nvPr>
            <p:ph type="title"/>
          </p:nvPr>
        </p:nvSpPr>
        <p:spPr/>
        <p:txBody>
          <a:bodyPr/>
          <a:lstStyle/>
          <a:p>
            <a:r>
              <a:rPr lang="en-GB" dirty="0"/>
              <a:t>History of AI</a:t>
            </a:r>
            <a:endParaRPr lang="en-US" dirty="0"/>
          </a:p>
        </p:txBody>
      </p:sp>
      <p:sp>
        <p:nvSpPr>
          <p:cNvPr id="3" name="Content Placeholder 2">
            <a:extLst>
              <a:ext uri="{FF2B5EF4-FFF2-40B4-BE49-F238E27FC236}">
                <a16:creationId xmlns:a16="http://schemas.microsoft.com/office/drawing/2014/main" id="{CC0EED4D-FFDE-2ECA-9C07-9F38F852723F}"/>
              </a:ext>
            </a:extLst>
          </p:cNvPr>
          <p:cNvSpPr>
            <a:spLocks noGrp="1"/>
          </p:cNvSpPr>
          <p:nvPr>
            <p:ph idx="1"/>
          </p:nvPr>
        </p:nvSpPr>
        <p:spPr>
          <a:xfrm>
            <a:off x="740229" y="2151017"/>
            <a:ext cx="11199222" cy="4606834"/>
          </a:xfrm>
        </p:spPr>
        <p:txBody>
          <a:bodyPr>
            <a:normAutofit fontScale="77500" lnSpcReduction="20000"/>
          </a:bodyPr>
          <a:lstStyle/>
          <a:p>
            <a:pPr algn="l">
              <a:buFont typeface="+mj-lt"/>
              <a:buAutoNum type="arabicPeriod"/>
            </a:pPr>
            <a:r>
              <a:rPr lang="en-IE" b="1" i="0" u="none" strike="noStrike" dirty="0">
                <a:effectLst/>
                <a:latin typeface="Söhne"/>
              </a:rPr>
              <a:t>Dartmouth Conference (1956):</a:t>
            </a:r>
            <a:endParaRPr lang="en-IE" b="0" i="0" u="none" strike="noStrike" dirty="0">
              <a:effectLst/>
              <a:latin typeface="Söhne"/>
            </a:endParaRPr>
          </a:p>
          <a:p>
            <a:pPr marL="457200" lvl="1" indent="0" algn="l">
              <a:buNone/>
            </a:pPr>
            <a:r>
              <a:rPr lang="en-IE" b="0" i="0" u="none" strike="noStrike" dirty="0">
                <a:effectLst/>
                <a:latin typeface="Söhne"/>
              </a:rPr>
              <a:t>The field of AI officially began with the Dartmouth Conference in 1956, organized by John McCarthy, Marvin Minsky, Nathaniel Rochester, and Claude Shannon. The conference coined the term "Artificial Intelligence" and set the ambitious goal of creating machines that could mimic human intelligence.</a:t>
            </a:r>
          </a:p>
          <a:p>
            <a:pPr algn="l">
              <a:buFont typeface="+mj-lt"/>
              <a:buAutoNum type="arabicPeriod"/>
            </a:pPr>
            <a:r>
              <a:rPr lang="en-IE" b="1" i="0" u="none" strike="noStrike" dirty="0">
                <a:effectLst/>
                <a:latin typeface="Söhne"/>
              </a:rPr>
              <a:t>Early Symbolic AI (1950s-1960s):</a:t>
            </a:r>
            <a:endParaRPr lang="en-IE" b="0" i="0" u="none" strike="noStrike" dirty="0">
              <a:effectLst/>
              <a:latin typeface="Söhne"/>
            </a:endParaRPr>
          </a:p>
          <a:p>
            <a:pPr marL="457200" lvl="1" indent="0" algn="l">
              <a:buNone/>
            </a:pPr>
            <a:r>
              <a:rPr lang="en-IE" b="0" i="0" u="none" strike="noStrike" dirty="0">
                <a:effectLst/>
                <a:latin typeface="Söhne"/>
              </a:rPr>
              <a:t>During the 1950s and 1960s, researchers focused on symbolic AI, using rules and symbols to represent knowledge. Early AI programs, such as the Logic Theorist and the General Problem Solver, aimed to solve mathematical problems and demonstrate problem-solving abilities.</a:t>
            </a:r>
          </a:p>
          <a:p>
            <a:pPr algn="l">
              <a:buFont typeface="+mj-lt"/>
              <a:buAutoNum type="arabicPeriod"/>
            </a:pPr>
            <a:r>
              <a:rPr lang="en-IE" b="1" i="0" u="none" strike="noStrike" dirty="0">
                <a:effectLst/>
                <a:latin typeface="Söhne"/>
              </a:rPr>
              <a:t>AI Winter (1970s-1980s):</a:t>
            </a:r>
            <a:endParaRPr lang="en-IE" b="0" i="0" u="none" strike="noStrike" dirty="0">
              <a:effectLst/>
              <a:latin typeface="Söhne"/>
            </a:endParaRPr>
          </a:p>
          <a:p>
            <a:pPr marL="457200" lvl="1" indent="0" algn="l">
              <a:buNone/>
            </a:pPr>
            <a:r>
              <a:rPr lang="en-IE" b="0" i="0" u="none" strike="noStrike" dirty="0">
                <a:effectLst/>
                <a:latin typeface="Söhne"/>
              </a:rPr>
              <a:t>The field faced a period of reduced funding and enthusiasm known as the "AI Winter" during the 1970s and 1980s. Initial optimism waned as early AI systems struggled to meet expectations, leading to </a:t>
            </a:r>
            <a:r>
              <a:rPr lang="en-IE" b="0" i="0" u="none" strike="noStrike" dirty="0" err="1">
                <a:effectLst/>
                <a:latin typeface="Söhne"/>
              </a:rPr>
              <a:t>skepticism</a:t>
            </a:r>
            <a:r>
              <a:rPr lang="en-IE" b="0" i="0" u="none" strike="noStrike" dirty="0">
                <a:effectLst/>
                <a:latin typeface="Söhne"/>
              </a:rPr>
              <a:t> and decreased investment in AI research.</a:t>
            </a:r>
          </a:p>
          <a:p>
            <a:pPr algn="l">
              <a:buFont typeface="+mj-lt"/>
              <a:buAutoNum type="arabicPeriod"/>
            </a:pPr>
            <a:r>
              <a:rPr lang="en-IE" b="1" i="0" u="none" strike="noStrike" dirty="0">
                <a:effectLst/>
                <a:latin typeface="Söhne"/>
              </a:rPr>
              <a:t>Expert Systems (1980s):</a:t>
            </a:r>
            <a:endParaRPr lang="en-IE" b="0" i="0" u="none" strike="noStrike" dirty="0">
              <a:effectLst/>
              <a:latin typeface="Söhne"/>
            </a:endParaRPr>
          </a:p>
          <a:p>
            <a:pPr marL="457200" lvl="1" indent="0" algn="l">
              <a:buNone/>
            </a:pPr>
            <a:r>
              <a:rPr lang="en-IE" b="0" i="0" u="none" strike="noStrike" dirty="0">
                <a:effectLst/>
                <a:latin typeface="Söhne"/>
              </a:rPr>
              <a:t>In the 1980s, AI research experienced a resurgence with the development of expert systems. These systems, which emulated human expertise in specific domains, gained popularity. Examples include MYCIN, a medical diagnosis system, and DENDRAL, which </a:t>
            </a:r>
            <a:r>
              <a:rPr lang="en-IE" b="0" i="0" u="none" strike="noStrike" dirty="0" err="1">
                <a:effectLst/>
                <a:latin typeface="Söhne"/>
              </a:rPr>
              <a:t>analyzed</a:t>
            </a:r>
            <a:r>
              <a:rPr lang="en-IE" b="0" i="0" u="none" strike="noStrike" dirty="0">
                <a:effectLst/>
                <a:latin typeface="Söhne"/>
              </a:rPr>
              <a:t> mass spectrometry data for chemistry.</a:t>
            </a:r>
          </a:p>
          <a:p>
            <a:pPr algn="l">
              <a:buFont typeface="+mj-lt"/>
              <a:buAutoNum type="arabicPeriod"/>
            </a:pPr>
            <a:r>
              <a:rPr lang="en-IE" b="1" i="0" u="none" strike="noStrike" dirty="0">
                <a:effectLst/>
                <a:latin typeface="Söhne"/>
              </a:rPr>
              <a:t>Rise of Machine Learning (1990s-2000s):</a:t>
            </a:r>
            <a:endParaRPr lang="en-IE" b="0" i="0" u="none" strike="noStrike" dirty="0">
              <a:effectLst/>
              <a:latin typeface="Söhne"/>
            </a:endParaRPr>
          </a:p>
          <a:p>
            <a:pPr marL="457200" lvl="1" indent="0" algn="l">
              <a:buNone/>
            </a:pPr>
            <a:r>
              <a:rPr lang="en-IE" b="0" i="0" u="none" strike="noStrike" dirty="0">
                <a:effectLst/>
                <a:latin typeface="Söhne"/>
              </a:rPr>
              <a:t>The 1990s and 2000s witnessed a shift towards machine learning approaches. Researchers began utilizing statistical techniques, neural networks, and algorithms that could learn patterns from data. Support Vector Machines (SVM) and neural network architectures like the Multilayer Perceptron gained prominence.</a:t>
            </a:r>
          </a:p>
          <a:p>
            <a:pPr algn="l">
              <a:buFont typeface="+mj-lt"/>
              <a:buAutoNum type="arabicPeriod"/>
            </a:pPr>
            <a:r>
              <a:rPr lang="en-IE" b="1" i="0" u="none" strike="noStrike" dirty="0">
                <a:effectLst/>
                <a:latin typeface="Söhne"/>
              </a:rPr>
              <a:t>Deep Learning and AI Resurgence (2010s-Present):</a:t>
            </a:r>
            <a:endParaRPr lang="en-IE" b="0" i="0" u="none" strike="noStrike" dirty="0">
              <a:effectLst/>
              <a:latin typeface="Söhne"/>
            </a:endParaRPr>
          </a:p>
          <a:p>
            <a:pPr marL="457200" lvl="1" indent="0" algn="l">
              <a:buNone/>
            </a:pPr>
            <a:r>
              <a:rPr lang="en-IE" b="0" i="0" u="none" strike="noStrike" dirty="0">
                <a:effectLst/>
                <a:latin typeface="Söhne"/>
              </a:rPr>
              <a:t>The 2010s marked a significant resurgence in AI, driven by advancements in deep learning. Deep neural networks demonstrated remarkable performance in tasks such as image recognition, natural language processing, and game playing. Key developments include the rise of convolutional neural networks (CNNs) and the success of deep learning frameworks like TensorFlow and </a:t>
            </a:r>
            <a:r>
              <a:rPr lang="en-IE" b="0" i="0" u="none" strike="noStrike" dirty="0" err="1">
                <a:effectLst/>
                <a:latin typeface="Söhne"/>
              </a:rPr>
              <a:t>PyTorch</a:t>
            </a:r>
            <a:r>
              <a:rPr lang="en-IE" b="0" i="0" u="none" strike="noStrike" dirty="0">
                <a:effectLst/>
                <a:latin typeface="Söhne"/>
              </a:rPr>
              <a:t>.</a:t>
            </a:r>
          </a:p>
          <a:p>
            <a:endParaRPr lang="en-US" dirty="0"/>
          </a:p>
        </p:txBody>
      </p:sp>
    </p:spTree>
    <p:extLst>
      <p:ext uri="{BB962C8B-B14F-4D97-AF65-F5344CB8AC3E}">
        <p14:creationId xmlns:p14="http://schemas.microsoft.com/office/powerpoint/2010/main" val="2759291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E2C3-74A4-D0F5-81BD-B62AA49C8F37}"/>
              </a:ext>
            </a:extLst>
          </p:cNvPr>
          <p:cNvSpPr>
            <a:spLocks noGrp="1"/>
          </p:cNvSpPr>
          <p:nvPr>
            <p:ph type="title"/>
          </p:nvPr>
        </p:nvSpPr>
        <p:spPr/>
        <p:txBody>
          <a:bodyPr/>
          <a:lstStyle/>
          <a:p>
            <a:r>
              <a:rPr lang="en-US" dirty="0"/>
              <a:t>Preprocessing Data</a:t>
            </a:r>
          </a:p>
        </p:txBody>
      </p:sp>
      <p:sp>
        <p:nvSpPr>
          <p:cNvPr id="3" name="Content Placeholder 2">
            <a:extLst>
              <a:ext uri="{FF2B5EF4-FFF2-40B4-BE49-F238E27FC236}">
                <a16:creationId xmlns:a16="http://schemas.microsoft.com/office/drawing/2014/main" id="{5883262C-4A77-508C-08E9-6009AB5A764D}"/>
              </a:ext>
            </a:extLst>
          </p:cNvPr>
          <p:cNvSpPr>
            <a:spLocks noGrp="1"/>
          </p:cNvSpPr>
          <p:nvPr>
            <p:ph idx="1"/>
          </p:nvPr>
        </p:nvSpPr>
        <p:spPr>
          <a:xfrm>
            <a:off x="6096000" y="2216726"/>
            <a:ext cx="6197600" cy="4641273"/>
          </a:xfrm>
        </p:spPr>
        <p:txBody>
          <a:bodyPr>
            <a:normAutofit fontScale="62500" lnSpcReduction="20000"/>
          </a:bodyPr>
          <a:lstStyle/>
          <a:p>
            <a:pPr marL="0" indent="0" algn="l">
              <a:buNone/>
            </a:pPr>
            <a:r>
              <a:rPr lang="en-IE" b="1" i="0" u="none" strike="noStrike" dirty="0">
                <a:effectLst/>
                <a:latin typeface="Söhne"/>
              </a:rPr>
              <a:t>5. Dealing with Imbalanced Data:</a:t>
            </a:r>
          </a:p>
          <a:p>
            <a:pPr algn="l">
              <a:buFont typeface="Arial" panose="020B0604020202020204" pitchFamily="34" charset="0"/>
              <a:buChar char="•"/>
            </a:pPr>
            <a:r>
              <a:rPr lang="en-IE" b="1" i="0" u="none" strike="noStrike" dirty="0">
                <a:effectLst/>
                <a:latin typeface="Söhne"/>
              </a:rPr>
              <a:t>Resampling:</a:t>
            </a:r>
            <a:r>
              <a:rPr lang="en-IE" dirty="0">
                <a:latin typeface="Söhne"/>
              </a:rPr>
              <a:t> </a:t>
            </a:r>
            <a:r>
              <a:rPr lang="en-IE" b="0" i="0" u="none" strike="noStrike" dirty="0">
                <a:effectLst/>
                <a:latin typeface="Söhne"/>
              </a:rPr>
              <a:t>Over-sampling minority class or under-sampling majority class.</a:t>
            </a:r>
          </a:p>
          <a:p>
            <a:pPr algn="l">
              <a:buFont typeface="Arial" panose="020B0604020202020204" pitchFamily="34" charset="0"/>
              <a:buChar char="•"/>
            </a:pPr>
            <a:r>
              <a:rPr lang="en-IE" b="1" i="0" u="none" strike="noStrike" dirty="0">
                <a:effectLst/>
                <a:latin typeface="Söhne"/>
              </a:rPr>
              <a:t>Synthetic Data Generation:</a:t>
            </a:r>
            <a:r>
              <a:rPr lang="en-IE" dirty="0">
                <a:latin typeface="Söhne"/>
              </a:rPr>
              <a:t> </a:t>
            </a:r>
            <a:r>
              <a:rPr lang="en-IE" b="0" i="0" u="none" strike="noStrike" dirty="0">
                <a:effectLst/>
                <a:latin typeface="Söhne"/>
              </a:rPr>
              <a:t>Creating synthetic samples for the minority class using techniques like SMOTE (Synthetic Minority Over-sampling Technique).</a:t>
            </a:r>
          </a:p>
          <a:p>
            <a:pPr marL="0" indent="0" algn="l">
              <a:buNone/>
            </a:pPr>
            <a:r>
              <a:rPr lang="en-IE" b="1" i="0" u="none" strike="noStrike" dirty="0">
                <a:effectLst/>
                <a:latin typeface="Söhne"/>
              </a:rPr>
              <a:t>6. Handling Time Series Data:</a:t>
            </a:r>
          </a:p>
          <a:p>
            <a:pPr algn="l">
              <a:buFont typeface="Arial" panose="020B0604020202020204" pitchFamily="34" charset="0"/>
              <a:buChar char="•"/>
            </a:pPr>
            <a:r>
              <a:rPr lang="en-IE" b="1" i="0" u="none" strike="noStrike" dirty="0">
                <a:effectLst/>
                <a:latin typeface="Söhne"/>
              </a:rPr>
              <a:t>Resampling:</a:t>
            </a:r>
            <a:r>
              <a:rPr lang="en-IE" dirty="0">
                <a:latin typeface="Söhne"/>
              </a:rPr>
              <a:t> </a:t>
            </a:r>
            <a:r>
              <a:rPr lang="en-IE" b="0" i="0" u="none" strike="noStrike" dirty="0">
                <a:effectLst/>
                <a:latin typeface="Söhne"/>
              </a:rPr>
              <a:t>Aggregating or interpolating data to a different time frequency.</a:t>
            </a:r>
          </a:p>
          <a:p>
            <a:pPr algn="l">
              <a:buFont typeface="Arial" panose="020B0604020202020204" pitchFamily="34" charset="0"/>
              <a:buChar char="•"/>
            </a:pPr>
            <a:r>
              <a:rPr lang="en-IE" b="1" i="0" u="none" strike="noStrike" dirty="0">
                <a:effectLst/>
                <a:latin typeface="Söhne"/>
              </a:rPr>
              <a:t>Lag Features:</a:t>
            </a:r>
            <a:r>
              <a:rPr lang="en-IE" dirty="0">
                <a:latin typeface="Söhne"/>
              </a:rPr>
              <a:t> </a:t>
            </a:r>
            <a:r>
              <a:rPr lang="en-IE" b="0" i="0" u="none" strike="noStrike" dirty="0">
                <a:effectLst/>
                <a:latin typeface="Söhne"/>
              </a:rPr>
              <a:t>Introducing lagged versions of the target variable or other features.</a:t>
            </a:r>
          </a:p>
          <a:p>
            <a:pPr marL="0" indent="0" algn="l">
              <a:buNone/>
            </a:pPr>
            <a:r>
              <a:rPr lang="en-IE" b="1" i="0" u="none" strike="noStrike" dirty="0">
                <a:effectLst/>
                <a:latin typeface="Söhne"/>
              </a:rPr>
              <a:t>7. Text Data </a:t>
            </a:r>
            <a:r>
              <a:rPr lang="en-IE" b="1" i="0" u="none" strike="noStrike" dirty="0" err="1">
                <a:effectLst/>
                <a:latin typeface="Söhne"/>
              </a:rPr>
              <a:t>Preprocessing</a:t>
            </a:r>
            <a:r>
              <a:rPr lang="en-IE" b="1" i="0" u="none" strike="noStrike" dirty="0">
                <a:effectLst/>
                <a:latin typeface="Söhne"/>
              </a:rPr>
              <a:t>:</a:t>
            </a:r>
          </a:p>
          <a:p>
            <a:pPr algn="l">
              <a:buFont typeface="Arial" panose="020B0604020202020204" pitchFamily="34" charset="0"/>
              <a:buChar char="•"/>
            </a:pPr>
            <a:r>
              <a:rPr lang="en-IE" b="1" i="0" u="none" strike="noStrike" dirty="0">
                <a:effectLst/>
                <a:latin typeface="Söhne"/>
              </a:rPr>
              <a:t>Tokenization:</a:t>
            </a:r>
            <a:r>
              <a:rPr lang="en-IE" dirty="0">
                <a:latin typeface="Söhne"/>
              </a:rPr>
              <a:t> </a:t>
            </a:r>
            <a:r>
              <a:rPr lang="en-IE" b="0" i="0" u="none" strike="noStrike" dirty="0">
                <a:effectLst/>
                <a:latin typeface="Söhne"/>
              </a:rPr>
              <a:t>Breaking text into individual words or phrases (tokens).</a:t>
            </a:r>
          </a:p>
          <a:p>
            <a:pPr algn="l">
              <a:buFont typeface="Arial" panose="020B0604020202020204" pitchFamily="34" charset="0"/>
              <a:buChar char="•"/>
            </a:pPr>
            <a:r>
              <a:rPr lang="en-IE" b="1" i="0" u="none" strike="noStrike" dirty="0" err="1">
                <a:effectLst/>
                <a:latin typeface="Söhne"/>
              </a:rPr>
              <a:t>Stopword</a:t>
            </a:r>
            <a:r>
              <a:rPr lang="en-IE" b="1" i="0" u="none" strike="noStrike" dirty="0">
                <a:effectLst/>
                <a:latin typeface="Söhne"/>
              </a:rPr>
              <a:t> Removal: </a:t>
            </a:r>
            <a:r>
              <a:rPr lang="en-IE" b="0" i="0" u="none" strike="noStrike" dirty="0">
                <a:effectLst/>
                <a:latin typeface="Söhne"/>
              </a:rPr>
              <a:t>Removing common words that do not contribute much to the meaning.</a:t>
            </a:r>
          </a:p>
          <a:p>
            <a:pPr algn="l">
              <a:buFont typeface="Arial" panose="020B0604020202020204" pitchFamily="34" charset="0"/>
              <a:buChar char="•"/>
            </a:pPr>
            <a:r>
              <a:rPr lang="en-IE" b="1" i="0" u="none" strike="noStrike" dirty="0">
                <a:effectLst/>
                <a:latin typeface="Söhne"/>
              </a:rPr>
              <a:t>Stemming and Lemmatization: </a:t>
            </a:r>
            <a:r>
              <a:rPr lang="en-IE" b="0" i="0" u="none" strike="noStrike" dirty="0">
                <a:effectLst/>
                <a:latin typeface="Söhne"/>
              </a:rPr>
              <a:t>Reducing words to their base or root form.</a:t>
            </a:r>
          </a:p>
          <a:p>
            <a:pPr marL="0" indent="0" algn="l">
              <a:buNone/>
            </a:pPr>
            <a:r>
              <a:rPr lang="en-IE" b="1" i="0" u="none" strike="noStrike" dirty="0">
                <a:effectLst/>
                <a:latin typeface="Söhne"/>
              </a:rPr>
              <a:t>8. Handling Noisy Data:</a:t>
            </a:r>
          </a:p>
          <a:p>
            <a:pPr algn="l">
              <a:buFont typeface="Arial" panose="020B0604020202020204" pitchFamily="34" charset="0"/>
              <a:buChar char="•"/>
            </a:pPr>
            <a:r>
              <a:rPr lang="en-IE" b="1" i="0" u="none" strike="noStrike" dirty="0">
                <a:effectLst/>
                <a:latin typeface="Söhne"/>
              </a:rPr>
              <a:t>Smoothing:</a:t>
            </a:r>
            <a:r>
              <a:rPr lang="en-IE" dirty="0">
                <a:latin typeface="Söhne"/>
              </a:rPr>
              <a:t> </a:t>
            </a:r>
            <a:r>
              <a:rPr lang="en-IE" b="0" i="0" u="none" strike="noStrike" dirty="0">
                <a:effectLst/>
                <a:latin typeface="Söhne"/>
              </a:rPr>
              <a:t>Applying filters or algorithms to reduce noise.</a:t>
            </a:r>
          </a:p>
          <a:p>
            <a:pPr algn="l">
              <a:buFont typeface="Arial" panose="020B0604020202020204" pitchFamily="34" charset="0"/>
              <a:buChar char="•"/>
            </a:pPr>
            <a:r>
              <a:rPr lang="en-IE" b="1" i="0" u="none" strike="noStrike" dirty="0">
                <a:effectLst/>
                <a:latin typeface="Söhne"/>
              </a:rPr>
              <a:t>Anomaly Detection:</a:t>
            </a:r>
            <a:r>
              <a:rPr lang="en-IE" dirty="0">
                <a:latin typeface="Söhne"/>
              </a:rPr>
              <a:t> </a:t>
            </a:r>
            <a:r>
              <a:rPr lang="en-IE" b="0" i="0" u="none" strike="noStrike" dirty="0">
                <a:effectLst/>
                <a:latin typeface="Söhne"/>
              </a:rPr>
              <a:t>Identifying and handling data points that deviate significantly from the norm.</a:t>
            </a:r>
          </a:p>
          <a:p>
            <a:pPr marL="0" indent="0" algn="l">
              <a:buNone/>
            </a:pPr>
            <a:r>
              <a:rPr lang="en-IE" b="1" i="0" u="none" strike="noStrike" dirty="0">
                <a:effectLst/>
                <a:latin typeface="Söhne"/>
              </a:rPr>
              <a:t>9. Handling Multicollinearity:</a:t>
            </a:r>
          </a:p>
          <a:p>
            <a:pPr algn="l">
              <a:buFont typeface="Arial" panose="020B0604020202020204" pitchFamily="34" charset="0"/>
              <a:buChar char="•"/>
            </a:pPr>
            <a:r>
              <a:rPr lang="en-IE" b="1" i="0" u="none" strike="noStrike" dirty="0">
                <a:effectLst/>
                <a:latin typeface="Söhne"/>
              </a:rPr>
              <a:t>VIF (Variance Inflation Factor):</a:t>
            </a:r>
            <a:r>
              <a:rPr lang="en-IE" b="0" i="0" u="none" strike="noStrike" dirty="0">
                <a:effectLst/>
                <a:latin typeface="Söhne"/>
              </a:rPr>
              <a:t>Identifying and removing highly correlated features.</a:t>
            </a:r>
          </a:p>
          <a:p>
            <a:pPr marL="0" indent="0" algn="l">
              <a:buNone/>
            </a:pPr>
            <a:r>
              <a:rPr lang="en-IE" b="1" i="0" u="none" strike="noStrike" dirty="0">
                <a:effectLst/>
                <a:latin typeface="Söhne"/>
              </a:rPr>
              <a:t>10. Data Splitting:</a:t>
            </a:r>
          </a:p>
          <a:p>
            <a:pPr algn="l">
              <a:buFont typeface="Arial" panose="020B0604020202020204" pitchFamily="34" charset="0"/>
              <a:buChar char="•"/>
            </a:pPr>
            <a:r>
              <a:rPr lang="en-IE" b="1" i="0" u="none" strike="noStrike" dirty="0">
                <a:effectLst/>
                <a:latin typeface="Söhne"/>
              </a:rPr>
              <a:t>Train-Test Split: </a:t>
            </a:r>
            <a:r>
              <a:rPr lang="en-IE" b="0" i="0" u="none" strike="noStrike" dirty="0">
                <a:effectLst/>
                <a:latin typeface="Söhne"/>
              </a:rPr>
              <a:t>Dividing the dataset into training and testing sets for model evaluation.</a:t>
            </a:r>
          </a:p>
          <a:p>
            <a:pPr marL="0" indent="0">
              <a:buNone/>
            </a:pPr>
            <a:endParaRPr lang="en-US" dirty="0"/>
          </a:p>
        </p:txBody>
      </p:sp>
      <p:sp>
        <p:nvSpPr>
          <p:cNvPr id="4" name="Content Placeholder 2">
            <a:extLst>
              <a:ext uri="{FF2B5EF4-FFF2-40B4-BE49-F238E27FC236}">
                <a16:creationId xmlns:a16="http://schemas.microsoft.com/office/drawing/2014/main" id="{6DEBA4BC-0C8C-3B41-C2BC-4804C57E8168}"/>
              </a:ext>
            </a:extLst>
          </p:cNvPr>
          <p:cNvSpPr txBox="1">
            <a:spLocks/>
          </p:cNvSpPr>
          <p:nvPr/>
        </p:nvSpPr>
        <p:spPr>
          <a:xfrm>
            <a:off x="489526" y="2050473"/>
            <a:ext cx="5606473" cy="4807527"/>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IE" b="1" dirty="0">
                <a:latin typeface="Söhne"/>
              </a:rPr>
              <a:t>1.  Data Cleaning:</a:t>
            </a:r>
          </a:p>
          <a:p>
            <a:pPr>
              <a:buFont typeface="Arial" panose="020B0604020202020204" pitchFamily="34" charset="0"/>
              <a:buChar char="•"/>
            </a:pPr>
            <a:r>
              <a:rPr lang="en-IE" b="1" dirty="0">
                <a:latin typeface="Söhne"/>
              </a:rPr>
              <a:t>Handling Missing Values:</a:t>
            </a:r>
            <a:endParaRPr lang="en-IE" dirty="0">
              <a:latin typeface="Söhne"/>
            </a:endParaRPr>
          </a:p>
          <a:p>
            <a:pPr lvl="1">
              <a:buFont typeface="Arial" panose="020B0604020202020204" pitchFamily="34" charset="0"/>
              <a:buChar char="•"/>
            </a:pPr>
            <a:r>
              <a:rPr lang="en-IE" dirty="0">
                <a:latin typeface="Söhne"/>
              </a:rPr>
              <a:t>Removing instances with missing values.</a:t>
            </a:r>
          </a:p>
          <a:p>
            <a:pPr lvl="1">
              <a:buFont typeface="Arial" panose="020B0604020202020204" pitchFamily="34" charset="0"/>
              <a:buChar char="•"/>
            </a:pPr>
            <a:r>
              <a:rPr lang="en-IE" dirty="0">
                <a:latin typeface="Söhne"/>
              </a:rPr>
              <a:t>Imputing missing values based on statistical measures (mean, median, mode).</a:t>
            </a:r>
          </a:p>
          <a:p>
            <a:pPr>
              <a:buFont typeface="Arial" panose="020B0604020202020204" pitchFamily="34" charset="0"/>
              <a:buChar char="•"/>
            </a:pPr>
            <a:r>
              <a:rPr lang="en-IE" b="1" dirty="0">
                <a:latin typeface="Söhne"/>
              </a:rPr>
              <a:t>Handling Outliers: </a:t>
            </a:r>
            <a:r>
              <a:rPr lang="en-IE" dirty="0">
                <a:latin typeface="Söhne"/>
              </a:rPr>
              <a:t>Identifying and either removing or transforming outliers.</a:t>
            </a:r>
          </a:p>
          <a:p>
            <a:pPr marL="0" indent="0">
              <a:buNone/>
            </a:pPr>
            <a:r>
              <a:rPr lang="en-IE" b="1" dirty="0">
                <a:latin typeface="Söhne"/>
              </a:rPr>
              <a:t>2. Data Transformation:</a:t>
            </a:r>
          </a:p>
          <a:p>
            <a:pPr>
              <a:buFont typeface="Arial" panose="020B0604020202020204" pitchFamily="34" charset="0"/>
              <a:buChar char="•"/>
            </a:pPr>
            <a:r>
              <a:rPr lang="en-IE" b="1" dirty="0">
                <a:latin typeface="Söhne"/>
              </a:rPr>
              <a:t>Normalization: </a:t>
            </a:r>
            <a:r>
              <a:rPr lang="en-IE" dirty="0">
                <a:latin typeface="Söhne"/>
              </a:rPr>
              <a:t>Scaling features to a standard range (e.g., 0 to 1).</a:t>
            </a:r>
          </a:p>
          <a:p>
            <a:pPr>
              <a:buFont typeface="Arial" panose="020B0604020202020204" pitchFamily="34" charset="0"/>
              <a:buChar char="•"/>
            </a:pPr>
            <a:r>
              <a:rPr lang="en-IE" b="1" dirty="0">
                <a:latin typeface="Söhne"/>
              </a:rPr>
              <a:t>Standardization: </a:t>
            </a:r>
            <a:r>
              <a:rPr lang="en-IE" dirty="0">
                <a:latin typeface="Söhne"/>
              </a:rPr>
              <a:t>Transforming features to have a mean of 0 and a standard deviation of 1.</a:t>
            </a:r>
          </a:p>
          <a:p>
            <a:pPr>
              <a:buFont typeface="Arial" panose="020B0604020202020204" pitchFamily="34" charset="0"/>
              <a:buChar char="•"/>
            </a:pPr>
            <a:r>
              <a:rPr lang="en-IE" b="1" dirty="0">
                <a:latin typeface="Söhne"/>
              </a:rPr>
              <a:t>Log Transformation: </a:t>
            </a:r>
            <a:r>
              <a:rPr lang="en-IE" dirty="0">
                <a:latin typeface="Söhne"/>
              </a:rPr>
              <a:t>Applying logarithmic transformations to handle skewed data distributions.</a:t>
            </a:r>
          </a:p>
          <a:p>
            <a:pPr>
              <a:buFont typeface="Arial" panose="020B0604020202020204" pitchFamily="34" charset="0"/>
              <a:buChar char="•"/>
            </a:pPr>
            <a:r>
              <a:rPr lang="en-IE" b="1" dirty="0">
                <a:latin typeface="Söhne"/>
              </a:rPr>
              <a:t>Box-Cox Transformation: </a:t>
            </a:r>
            <a:r>
              <a:rPr lang="en-IE" dirty="0">
                <a:latin typeface="Söhne"/>
              </a:rPr>
              <a:t>A family of power transformations to stabilize variance and make data more Gaussian-like.</a:t>
            </a:r>
          </a:p>
          <a:p>
            <a:pPr marL="0" indent="0">
              <a:buNone/>
            </a:pPr>
            <a:r>
              <a:rPr lang="en-IE" b="1" dirty="0">
                <a:latin typeface="Söhne"/>
              </a:rPr>
              <a:t>3. Handling Categorical Data:</a:t>
            </a:r>
          </a:p>
          <a:p>
            <a:pPr>
              <a:buFont typeface="Arial" panose="020B0604020202020204" pitchFamily="34" charset="0"/>
              <a:buChar char="•"/>
            </a:pPr>
            <a:r>
              <a:rPr lang="en-IE" b="1" dirty="0">
                <a:latin typeface="Söhne"/>
              </a:rPr>
              <a:t>One-Hot Encoding: </a:t>
            </a:r>
            <a:r>
              <a:rPr lang="en-IE" dirty="0">
                <a:latin typeface="Söhne"/>
              </a:rPr>
              <a:t>Creating binary columns for each category.</a:t>
            </a:r>
          </a:p>
          <a:p>
            <a:pPr>
              <a:buFont typeface="Arial" panose="020B0604020202020204" pitchFamily="34" charset="0"/>
              <a:buChar char="•"/>
            </a:pPr>
            <a:r>
              <a:rPr lang="en-IE" b="1" dirty="0">
                <a:latin typeface="Söhne"/>
              </a:rPr>
              <a:t>Label Encoding: </a:t>
            </a:r>
            <a:r>
              <a:rPr lang="en-IE" dirty="0">
                <a:latin typeface="Söhne"/>
              </a:rPr>
              <a:t>Assigning a unique numerical label to each category.</a:t>
            </a:r>
          </a:p>
          <a:p>
            <a:pPr marL="0" indent="0">
              <a:buNone/>
            </a:pPr>
            <a:r>
              <a:rPr lang="en-IE" b="1" dirty="0">
                <a:latin typeface="Söhne"/>
              </a:rPr>
              <a:t>4. Feature Engineering:</a:t>
            </a:r>
          </a:p>
          <a:p>
            <a:pPr>
              <a:buFont typeface="Arial" panose="020B0604020202020204" pitchFamily="34" charset="0"/>
              <a:buChar char="•"/>
            </a:pPr>
            <a:r>
              <a:rPr lang="en-IE" b="1" dirty="0">
                <a:latin typeface="Söhne"/>
              </a:rPr>
              <a:t>Creating Interaction Terms:  </a:t>
            </a:r>
            <a:r>
              <a:rPr lang="en-IE" dirty="0">
                <a:latin typeface="Söhne"/>
              </a:rPr>
              <a:t>Combining existing features to capture interactions.</a:t>
            </a:r>
          </a:p>
          <a:p>
            <a:pPr>
              <a:buFont typeface="Arial" panose="020B0604020202020204" pitchFamily="34" charset="0"/>
              <a:buChar char="•"/>
            </a:pPr>
            <a:r>
              <a:rPr lang="en-IE" b="1" dirty="0">
                <a:latin typeface="Söhne"/>
              </a:rPr>
              <a:t>Binning: </a:t>
            </a:r>
            <a:r>
              <a:rPr lang="en-IE" dirty="0">
                <a:latin typeface="Söhne"/>
              </a:rPr>
              <a:t>Grouping continuous variables into bins or categories.</a:t>
            </a:r>
          </a:p>
          <a:p>
            <a:pPr>
              <a:buFont typeface="Arial" panose="020B0604020202020204" pitchFamily="34" charset="0"/>
              <a:buChar char="•"/>
            </a:pPr>
            <a:r>
              <a:rPr lang="en-IE" b="1" dirty="0">
                <a:latin typeface="Söhne"/>
              </a:rPr>
              <a:t>Polynomial Features: </a:t>
            </a:r>
            <a:r>
              <a:rPr lang="en-IE" dirty="0">
                <a:latin typeface="Söhne"/>
              </a:rPr>
              <a:t>Introducing polynomial terms to capture non-linear relationships.</a:t>
            </a:r>
          </a:p>
        </p:txBody>
      </p:sp>
    </p:spTree>
    <p:extLst>
      <p:ext uri="{BB962C8B-B14F-4D97-AF65-F5344CB8AC3E}">
        <p14:creationId xmlns:p14="http://schemas.microsoft.com/office/powerpoint/2010/main" val="2722341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01E0E-CFC0-B203-178B-A4159E04C4D0}"/>
              </a:ext>
            </a:extLst>
          </p:cNvPr>
          <p:cNvSpPr>
            <a:spLocks noGrp="1"/>
          </p:cNvSpPr>
          <p:nvPr>
            <p:ph type="title"/>
          </p:nvPr>
        </p:nvSpPr>
        <p:spPr/>
        <p:txBody>
          <a:bodyPr/>
          <a:lstStyle/>
          <a:p>
            <a:r>
              <a:rPr lang="en-US" dirty="0"/>
              <a:t>Model Training Algorithms</a:t>
            </a:r>
          </a:p>
        </p:txBody>
      </p:sp>
      <p:sp>
        <p:nvSpPr>
          <p:cNvPr id="3" name="Content Placeholder 2">
            <a:extLst>
              <a:ext uri="{FF2B5EF4-FFF2-40B4-BE49-F238E27FC236}">
                <a16:creationId xmlns:a16="http://schemas.microsoft.com/office/drawing/2014/main" id="{C43BD5D0-7109-5113-1AA3-B558E41C2EA1}"/>
              </a:ext>
            </a:extLst>
          </p:cNvPr>
          <p:cNvSpPr>
            <a:spLocks noGrp="1"/>
          </p:cNvSpPr>
          <p:nvPr>
            <p:ph idx="1"/>
          </p:nvPr>
        </p:nvSpPr>
        <p:spPr>
          <a:xfrm>
            <a:off x="422694" y="2009955"/>
            <a:ext cx="11274725" cy="4787660"/>
          </a:xfrm>
        </p:spPr>
        <p:txBody>
          <a:bodyPr>
            <a:normAutofit fontScale="62500" lnSpcReduction="20000"/>
          </a:bodyPr>
          <a:lstStyle/>
          <a:p>
            <a:r>
              <a:rPr lang="en-IE" b="1" i="0" u="none" strike="noStrike" dirty="0">
                <a:effectLst/>
                <a:latin typeface="Söhne"/>
              </a:rPr>
              <a:t>Supervised Learning:</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In supervised learning, the algorithm is trained on a </a:t>
            </a:r>
            <a:r>
              <a:rPr lang="en-IE" b="0" i="0" u="none" strike="noStrike" dirty="0" err="1">
                <a:effectLst/>
                <a:latin typeface="Söhne"/>
              </a:rPr>
              <a:t>labeled</a:t>
            </a:r>
            <a:r>
              <a:rPr lang="en-IE" b="0" i="0" u="none" strike="noStrike" dirty="0">
                <a:effectLst/>
                <a:latin typeface="Söhne"/>
              </a:rPr>
              <a:t> dataset, where each input is associated with the correct output. The goal is to learn a mapping from inputs to outputs.</a:t>
            </a:r>
          </a:p>
          <a:p>
            <a:pPr lvl="1"/>
            <a:r>
              <a:rPr lang="en-IE" b="1" i="0" u="none" strike="noStrike" dirty="0">
                <a:effectLst/>
                <a:latin typeface="Söhne"/>
              </a:rPr>
              <a:t>Applications:</a:t>
            </a:r>
            <a:r>
              <a:rPr lang="en-IE" b="0" i="0" u="none" strike="noStrike" dirty="0">
                <a:effectLst/>
                <a:latin typeface="Söhne"/>
              </a:rPr>
              <a:t> Classification (e.g., spam detection), Regression (e.g., predicting house prices).</a:t>
            </a:r>
          </a:p>
          <a:p>
            <a:r>
              <a:rPr lang="en-IE" b="1" i="0" u="none" strike="noStrike" dirty="0">
                <a:effectLst/>
                <a:latin typeface="Söhne"/>
              </a:rPr>
              <a:t>Unsupervised Learning:</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Unsupervised learning involves training on an </a:t>
            </a:r>
            <a:r>
              <a:rPr lang="en-IE" b="0" i="0" u="none" strike="noStrike" dirty="0" err="1">
                <a:effectLst/>
                <a:latin typeface="Söhne"/>
              </a:rPr>
              <a:t>unlabeled</a:t>
            </a:r>
            <a:r>
              <a:rPr lang="en-IE" b="0" i="0" u="none" strike="noStrike" dirty="0">
                <a:effectLst/>
                <a:latin typeface="Söhne"/>
              </a:rPr>
              <a:t> dataset, and the algorithm must find patterns or relationships within the data without explicit guidance.</a:t>
            </a:r>
          </a:p>
          <a:p>
            <a:pPr lvl="1"/>
            <a:r>
              <a:rPr lang="en-IE" b="1" i="0" u="none" strike="noStrike" dirty="0">
                <a:effectLst/>
                <a:latin typeface="Söhne"/>
              </a:rPr>
              <a:t>Applications:</a:t>
            </a:r>
            <a:r>
              <a:rPr lang="en-IE" b="0" i="0" u="none" strike="noStrike" dirty="0">
                <a:effectLst/>
                <a:latin typeface="Söhne"/>
              </a:rPr>
              <a:t> Clustering (e.g., customer segmentation), Dimensionality reduction (e.g., Principal Component Analysis).</a:t>
            </a:r>
          </a:p>
          <a:p>
            <a:r>
              <a:rPr lang="en-IE" b="1" i="0" u="none" strike="noStrike" dirty="0">
                <a:effectLst/>
                <a:latin typeface="Söhne"/>
              </a:rPr>
              <a:t>Semi-Supervised Learning:</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A combination of supervised and unsupervised learning, where the model is trained on a dataset with both </a:t>
            </a:r>
            <a:r>
              <a:rPr lang="en-IE" b="0" i="0" u="none" strike="noStrike" dirty="0" err="1">
                <a:effectLst/>
                <a:latin typeface="Söhne"/>
              </a:rPr>
              <a:t>labeled</a:t>
            </a:r>
            <a:r>
              <a:rPr lang="en-IE" b="0" i="0" u="none" strike="noStrike" dirty="0">
                <a:effectLst/>
                <a:latin typeface="Söhne"/>
              </a:rPr>
              <a:t> and </a:t>
            </a:r>
            <a:r>
              <a:rPr lang="en-IE" b="0" i="0" u="none" strike="noStrike" dirty="0" err="1">
                <a:effectLst/>
                <a:latin typeface="Söhne"/>
              </a:rPr>
              <a:t>unlabeled</a:t>
            </a:r>
            <a:r>
              <a:rPr lang="en-IE" b="0" i="0" u="none" strike="noStrike" dirty="0">
                <a:effectLst/>
                <a:latin typeface="Söhne"/>
              </a:rPr>
              <a:t> examples.</a:t>
            </a:r>
          </a:p>
          <a:p>
            <a:pPr lvl="1"/>
            <a:r>
              <a:rPr lang="en-IE" b="1" i="0" u="none" strike="noStrike" dirty="0">
                <a:effectLst/>
                <a:latin typeface="Söhne"/>
              </a:rPr>
              <a:t>Applications:</a:t>
            </a:r>
            <a:r>
              <a:rPr lang="en-IE" b="0" i="0" u="none" strike="noStrike" dirty="0">
                <a:effectLst/>
                <a:latin typeface="Söhne"/>
              </a:rPr>
              <a:t> Utilized when obtaining a fully </a:t>
            </a:r>
            <a:r>
              <a:rPr lang="en-IE" b="0" i="0" u="none" strike="noStrike" dirty="0" err="1">
                <a:effectLst/>
                <a:latin typeface="Söhne"/>
              </a:rPr>
              <a:t>labeled</a:t>
            </a:r>
            <a:r>
              <a:rPr lang="en-IE" b="0" i="0" u="none" strike="noStrike" dirty="0">
                <a:effectLst/>
                <a:latin typeface="Söhne"/>
              </a:rPr>
              <a:t> dataset is expensive or time-consuming.</a:t>
            </a:r>
          </a:p>
          <a:p>
            <a:r>
              <a:rPr lang="en-IE" b="1" i="0" u="none" strike="noStrike" dirty="0">
                <a:effectLst/>
                <a:latin typeface="Söhne"/>
              </a:rPr>
              <a:t>Reinforcement Learning:</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In reinforcement learning, an agent learns by interacting with an environment. The agent receives feedback in the form of rewards or penalties based on the actions it takes.</a:t>
            </a:r>
          </a:p>
          <a:p>
            <a:pPr lvl="1"/>
            <a:r>
              <a:rPr lang="en-IE" b="1" i="0" u="none" strike="noStrike" dirty="0">
                <a:effectLst/>
                <a:latin typeface="Söhne"/>
              </a:rPr>
              <a:t>Applications:</a:t>
            </a:r>
            <a:r>
              <a:rPr lang="en-IE" b="0" i="0" u="none" strike="noStrike" dirty="0">
                <a:effectLst/>
                <a:latin typeface="Söhne"/>
              </a:rPr>
              <a:t> Game playing (e.g., AlphaGo), Robotics, Autonomous systems.</a:t>
            </a:r>
          </a:p>
          <a:p>
            <a:r>
              <a:rPr lang="en-IE" b="1" i="0" u="none" strike="noStrike" dirty="0">
                <a:effectLst/>
                <a:latin typeface="Söhne"/>
              </a:rPr>
              <a:t>Deep Learning:</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Deep learning involves the use of artificial neural networks with multiple layers (deep neural networks). These networks can automatically learn hierarchical representations of data.</a:t>
            </a:r>
          </a:p>
          <a:p>
            <a:pPr lvl="1"/>
            <a:r>
              <a:rPr lang="en-IE" b="1" i="0" u="none" strike="noStrike" dirty="0">
                <a:effectLst/>
                <a:latin typeface="Söhne"/>
              </a:rPr>
              <a:t>Applications:</a:t>
            </a:r>
            <a:r>
              <a:rPr lang="en-IE" b="0" i="0" u="none" strike="noStrike" dirty="0">
                <a:effectLst/>
                <a:latin typeface="Söhne"/>
              </a:rPr>
              <a:t> Image and speech recognition, Natural language processing, Computer vision.</a:t>
            </a:r>
          </a:p>
          <a:p>
            <a:r>
              <a:rPr lang="en-IE" b="1" i="0" u="none" strike="noStrike" dirty="0">
                <a:effectLst/>
                <a:latin typeface="Söhne"/>
              </a:rPr>
              <a:t>Decision Trees:</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Decision trees recursively split the data based on features to make decisions or predictions. Each split is determined by choosing the feature that provides the best information gain or Gini impurity reduction.</a:t>
            </a:r>
          </a:p>
          <a:p>
            <a:pPr lvl="1"/>
            <a:r>
              <a:rPr lang="en-IE" b="1" i="0" u="none" strike="noStrike" dirty="0">
                <a:effectLst/>
                <a:latin typeface="Söhne"/>
              </a:rPr>
              <a:t>Applications:</a:t>
            </a:r>
            <a:r>
              <a:rPr lang="en-IE" b="0" i="0" u="none" strike="noStrike" dirty="0">
                <a:effectLst/>
                <a:latin typeface="Söhne"/>
              </a:rPr>
              <a:t> Classification, Regression.</a:t>
            </a:r>
          </a:p>
          <a:p>
            <a:pPr marL="0" indent="0">
              <a:buNone/>
            </a:pPr>
            <a:endParaRPr lang="en-US" dirty="0"/>
          </a:p>
        </p:txBody>
      </p:sp>
    </p:spTree>
    <p:extLst>
      <p:ext uri="{BB962C8B-B14F-4D97-AF65-F5344CB8AC3E}">
        <p14:creationId xmlns:p14="http://schemas.microsoft.com/office/powerpoint/2010/main" val="1446509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E572C-8696-4F24-95BD-EE395C61F497}"/>
              </a:ext>
            </a:extLst>
          </p:cNvPr>
          <p:cNvSpPr>
            <a:spLocks noGrp="1"/>
          </p:cNvSpPr>
          <p:nvPr>
            <p:ph type="title"/>
          </p:nvPr>
        </p:nvSpPr>
        <p:spPr/>
        <p:txBody>
          <a:bodyPr/>
          <a:lstStyle/>
          <a:p>
            <a:r>
              <a:rPr lang="en-US" dirty="0"/>
              <a:t>Model Training Algorithms</a:t>
            </a:r>
          </a:p>
        </p:txBody>
      </p:sp>
      <p:sp>
        <p:nvSpPr>
          <p:cNvPr id="3" name="Content Placeholder 2">
            <a:extLst>
              <a:ext uri="{FF2B5EF4-FFF2-40B4-BE49-F238E27FC236}">
                <a16:creationId xmlns:a16="http://schemas.microsoft.com/office/drawing/2014/main" id="{73B6E2A8-FAE7-577A-9BAF-3C7F81B1600D}"/>
              </a:ext>
            </a:extLst>
          </p:cNvPr>
          <p:cNvSpPr>
            <a:spLocks noGrp="1"/>
          </p:cNvSpPr>
          <p:nvPr>
            <p:ph idx="1"/>
          </p:nvPr>
        </p:nvSpPr>
        <p:spPr>
          <a:xfrm>
            <a:off x="431321" y="1992701"/>
            <a:ext cx="11611154" cy="4796288"/>
          </a:xfrm>
        </p:spPr>
        <p:txBody>
          <a:bodyPr>
            <a:normAutofit fontScale="77500" lnSpcReduction="20000"/>
          </a:bodyPr>
          <a:lstStyle/>
          <a:p>
            <a:r>
              <a:rPr lang="en-IE" b="1" i="0" u="none" strike="noStrike" dirty="0">
                <a:effectLst/>
                <a:latin typeface="Söhne"/>
              </a:rPr>
              <a:t>Random Forest:</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A Random Forest is an ensemble learning method that constructs a multitude of decision trees at training time and outputs the class that is the mode of the classes (classification) or the mean prediction (regression) of the individual trees.</a:t>
            </a:r>
          </a:p>
          <a:p>
            <a:pPr lvl="1"/>
            <a:r>
              <a:rPr lang="en-IE" b="1" i="0" u="none" strike="noStrike" dirty="0">
                <a:effectLst/>
                <a:latin typeface="Söhne"/>
              </a:rPr>
              <a:t>Applications:</a:t>
            </a:r>
            <a:r>
              <a:rPr lang="en-IE" b="0" i="0" u="none" strike="noStrike" dirty="0">
                <a:effectLst/>
                <a:latin typeface="Söhne"/>
              </a:rPr>
              <a:t> Classification, Regression.</a:t>
            </a:r>
          </a:p>
          <a:p>
            <a:r>
              <a:rPr lang="en-IE" b="1" i="0" u="none" strike="noStrike" dirty="0">
                <a:effectLst/>
                <a:latin typeface="Söhne"/>
              </a:rPr>
              <a:t>Support Vector Machines (SVM):</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SVMs are supervised learning models that </a:t>
            </a:r>
            <a:r>
              <a:rPr lang="en-IE" b="0" i="0" u="none" strike="noStrike" dirty="0" err="1">
                <a:effectLst/>
                <a:latin typeface="Söhne"/>
              </a:rPr>
              <a:t>analyze</a:t>
            </a:r>
            <a:r>
              <a:rPr lang="en-IE" b="0" i="0" u="none" strike="noStrike" dirty="0">
                <a:effectLst/>
                <a:latin typeface="Söhne"/>
              </a:rPr>
              <a:t> data for classification and regression analysis. They find a hyperplane that best separates data into classes.</a:t>
            </a:r>
          </a:p>
          <a:p>
            <a:pPr lvl="1"/>
            <a:r>
              <a:rPr lang="en-IE" b="1" i="0" u="none" strike="noStrike" dirty="0">
                <a:effectLst/>
                <a:latin typeface="Söhne"/>
              </a:rPr>
              <a:t>Applications:</a:t>
            </a:r>
            <a:r>
              <a:rPr lang="en-IE" b="0" i="0" u="none" strike="noStrike" dirty="0">
                <a:effectLst/>
                <a:latin typeface="Söhne"/>
              </a:rPr>
              <a:t> Classification, Regression.</a:t>
            </a:r>
          </a:p>
          <a:p>
            <a:r>
              <a:rPr lang="en-IE" b="1" i="0" u="none" strike="noStrike" dirty="0">
                <a:effectLst/>
                <a:latin typeface="Söhne"/>
              </a:rPr>
              <a:t>K-Nearest </a:t>
            </a:r>
            <a:r>
              <a:rPr lang="en-IE" b="1" i="0" u="none" strike="noStrike" dirty="0" err="1">
                <a:effectLst/>
                <a:latin typeface="Söhne"/>
              </a:rPr>
              <a:t>Neighbors</a:t>
            </a:r>
            <a:r>
              <a:rPr lang="en-IE" b="1" i="0" u="none" strike="noStrike" dirty="0">
                <a:effectLst/>
                <a:latin typeface="Söhne"/>
              </a:rPr>
              <a:t> (KNN):</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KNN is a simple, instance-based learning algorithm that classifies new instances based on the majority class of their k nearest </a:t>
            </a:r>
            <a:r>
              <a:rPr lang="en-IE" b="0" i="0" u="none" strike="noStrike" dirty="0" err="1">
                <a:effectLst/>
                <a:latin typeface="Söhne"/>
              </a:rPr>
              <a:t>neighbors</a:t>
            </a:r>
            <a:r>
              <a:rPr lang="en-IE" b="0" i="0" u="none" strike="noStrike" dirty="0">
                <a:effectLst/>
                <a:latin typeface="Söhne"/>
              </a:rPr>
              <a:t>.</a:t>
            </a:r>
          </a:p>
          <a:p>
            <a:pPr lvl="1"/>
            <a:r>
              <a:rPr lang="en-IE" b="1" i="0" u="none" strike="noStrike" dirty="0">
                <a:effectLst/>
                <a:latin typeface="Söhne"/>
              </a:rPr>
              <a:t>Applications:</a:t>
            </a:r>
            <a:r>
              <a:rPr lang="en-IE" b="0" i="0" u="none" strike="noStrike" dirty="0">
                <a:effectLst/>
                <a:latin typeface="Söhne"/>
              </a:rPr>
              <a:t> Classification, Regression.</a:t>
            </a:r>
          </a:p>
          <a:p>
            <a:r>
              <a:rPr lang="en-IE" b="1" i="0" u="none" strike="noStrike" dirty="0">
                <a:effectLst/>
                <a:latin typeface="Söhne"/>
              </a:rPr>
              <a:t>Neural Networks:</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Neural networks are composed of interconnected nodes (neurons) organized in layers. Deep neural networks have multiple hidden layers and are capable of learning complex representations.</a:t>
            </a:r>
          </a:p>
          <a:p>
            <a:pPr lvl="1"/>
            <a:r>
              <a:rPr lang="en-IE" b="1" i="0" u="none" strike="noStrike" dirty="0">
                <a:effectLst/>
                <a:latin typeface="Söhne"/>
              </a:rPr>
              <a:t>Applications:</a:t>
            </a:r>
            <a:r>
              <a:rPr lang="en-IE" b="0" i="0" u="none" strike="noStrike" dirty="0">
                <a:effectLst/>
                <a:latin typeface="Söhne"/>
              </a:rPr>
              <a:t> Image and speech recognition, Natural language processing.</a:t>
            </a:r>
          </a:p>
          <a:p>
            <a:r>
              <a:rPr lang="en-IE" b="1" i="0" u="none" strike="noStrike" dirty="0">
                <a:effectLst/>
                <a:latin typeface="Söhne"/>
              </a:rPr>
              <a:t>Gradient Boosting:</a:t>
            </a:r>
            <a:endParaRPr lang="en-IE" b="0" i="0" u="none" strike="noStrike" dirty="0">
              <a:effectLst/>
              <a:latin typeface="Söhne"/>
            </a:endParaRPr>
          </a:p>
          <a:p>
            <a:pPr lvl="1"/>
            <a:r>
              <a:rPr lang="en-IE" b="1" i="0" u="none" strike="noStrike" dirty="0">
                <a:effectLst/>
                <a:latin typeface="Söhne"/>
              </a:rPr>
              <a:t>Description:</a:t>
            </a:r>
            <a:r>
              <a:rPr lang="en-IE" b="0" i="0" u="none" strike="noStrike" dirty="0">
                <a:effectLst/>
                <a:latin typeface="Söhne"/>
              </a:rPr>
              <a:t> Gradient boosting is an ensemble learning method where weak models (typically decision trees) are trained sequentially, with each model correcting errors made by the previous one.</a:t>
            </a:r>
          </a:p>
          <a:p>
            <a:pPr lvl="1"/>
            <a:r>
              <a:rPr lang="en-IE" b="1" i="0" u="none" strike="noStrike" dirty="0">
                <a:effectLst/>
                <a:latin typeface="Söhne"/>
              </a:rPr>
              <a:t>Applications:</a:t>
            </a:r>
            <a:r>
              <a:rPr lang="en-IE" b="0" i="0" u="none" strike="noStrike" dirty="0">
                <a:effectLst/>
                <a:latin typeface="Söhne"/>
              </a:rPr>
              <a:t> Classification, Regression.</a:t>
            </a:r>
          </a:p>
        </p:txBody>
      </p:sp>
    </p:spTree>
    <p:extLst>
      <p:ext uri="{BB962C8B-B14F-4D97-AF65-F5344CB8AC3E}">
        <p14:creationId xmlns:p14="http://schemas.microsoft.com/office/powerpoint/2010/main" val="1097254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37F8-2B0E-E9FD-19C0-EEA529000525}"/>
              </a:ext>
            </a:extLst>
          </p:cNvPr>
          <p:cNvSpPr>
            <a:spLocks noGrp="1"/>
          </p:cNvSpPr>
          <p:nvPr>
            <p:ph type="title"/>
          </p:nvPr>
        </p:nvSpPr>
        <p:spPr/>
        <p:txBody>
          <a:bodyPr/>
          <a:lstStyle/>
          <a:p>
            <a:r>
              <a:rPr lang="en-US" dirty="0"/>
              <a:t>Steps for training an ML Model</a:t>
            </a:r>
          </a:p>
        </p:txBody>
      </p:sp>
      <p:sp>
        <p:nvSpPr>
          <p:cNvPr id="3" name="Content Placeholder 2">
            <a:extLst>
              <a:ext uri="{FF2B5EF4-FFF2-40B4-BE49-F238E27FC236}">
                <a16:creationId xmlns:a16="http://schemas.microsoft.com/office/drawing/2014/main" id="{92C51470-9184-C785-0A9F-93817B77FC12}"/>
              </a:ext>
            </a:extLst>
          </p:cNvPr>
          <p:cNvSpPr>
            <a:spLocks noGrp="1"/>
          </p:cNvSpPr>
          <p:nvPr>
            <p:ph idx="1"/>
          </p:nvPr>
        </p:nvSpPr>
        <p:spPr>
          <a:xfrm>
            <a:off x="586596" y="2208361"/>
            <a:ext cx="10817525" cy="4416725"/>
          </a:xfrm>
        </p:spPr>
        <p:txBody>
          <a:bodyPr>
            <a:normAutofit fontScale="77500" lnSpcReduction="20000"/>
          </a:bodyPr>
          <a:lstStyle/>
          <a:p>
            <a:pPr algn="l">
              <a:buFont typeface="+mj-lt"/>
              <a:buAutoNum type="arabicPeriod"/>
            </a:pPr>
            <a:r>
              <a:rPr lang="en-IE" b="1" i="0" u="none" strike="noStrike" dirty="0">
                <a:solidFill>
                  <a:srgbClr val="222222"/>
                </a:solidFill>
                <a:effectLst/>
                <a:latin typeface="Noto serif" panose="02020600060500020200" pitchFamily="18" charset="0"/>
              </a:rPr>
              <a:t>Define your ML task</a:t>
            </a:r>
            <a:r>
              <a:rPr lang="en-IE" b="0" i="0" u="none" strike="noStrike" dirty="0">
                <a:solidFill>
                  <a:srgbClr val="222222"/>
                </a:solidFill>
                <a:effectLst/>
                <a:latin typeface="Noto serif" panose="02020600060500020200" pitchFamily="18" charset="0"/>
              </a:rPr>
              <a:t>: First, we need to </a:t>
            </a:r>
            <a:r>
              <a:rPr lang="en-IE" b="0" i="0" u="none" strike="noStrike" dirty="0">
                <a:solidFill>
                  <a:srgbClr val="222222"/>
                </a:solidFill>
                <a:effectLst/>
                <a:highlight>
                  <a:srgbClr val="FFFF00"/>
                </a:highlight>
                <a:latin typeface="Noto serif" panose="02020600060500020200" pitchFamily="18" charset="0"/>
              </a:rPr>
              <a:t>define the ML task we are facing</a:t>
            </a:r>
            <a:r>
              <a:rPr lang="en-IE" b="0" i="0" u="none" strike="noStrike" dirty="0">
                <a:solidFill>
                  <a:srgbClr val="222222"/>
                </a:solidFill>
                <a:effectLst/>
                <a:latin typeface="Noto serif" panose="02020600060500020200" pitchFamily="18" charset="0"/>
              </a:rPr>
              <a:t>, which most of the time is defined by the business decision behind your use case. Depending on the amount of </a:t>
            </a:r>
            <a:r>
              <a:rPr lang="en-IE" b="0" i="0" u="none" strike="noStrike" dirty="0" err="1">
                <a:solidFill>
                  <a:srgbClr val="222222"/>
                </a:solidFill>
                <a:effectLst/>
                <a:latin typeface="Noto serif" panose="02020600060500020200" pitchFamily="18" charset="0"/>
              </a:rPr>
              <a:t>labeled</a:t>
            </a:r>
            <a:r>
              <a:rPr lang="en-IE" b="0" i="0" u="none" strike="noStrike" dirty="0">
                <a:solidFill>
                  <a:srgbClr val="222222"/>
                </a:solidFill>
                <a:effectLst/>
                <a:latin typeface="Noto serif" panose="02020600060500020200" pitchFamily="18" charset="0"/>
              </a:rPr>
              <a:t> data, you can choose between unsupervised and supervised learning methods, as well as many other subcategories.</a:t>
            </a:r>
          </a:p>
          <a:p>
            <a:pPr algn="l">
              <a:buFont typeface="+mj-lt"/>
              <a:buAutoNum type="arabicPeriod"/>
            </a:pPr>
            <a:r>
              <a:rPr lang="en-IE" b="1" i="0" u="none" strike="noStrike" dirty="0">
                <a:solidFill>
                  <a:srgbClr val="222222"/>
                </a:solidFill>
                <a:effectLst/>
                <a:latin typeface="Noto serif" panose="02020600060500020200" pitchFamily="18" charset="0"/>
              </a:rPr>
              <a:t>Pick a suitable model</a:t>
            </a:r>
            <a:r>
              <a:rPr lang="en-IE" b="0" i="0" u="none" strike="noStrike" dirty="0">
                <a:solidFill>
                  <a:srgbClr val="222222"/>
                </a:solidFill>
                <a:effectLst/>
                <a:latin typeface="Noto serif" panose="02020600060500020200" pitchFamily="18" charset="0"/>
              </a:rPr>
              <a:t>: </a:t>
            </a:r>
            <a:r>
              <a:rPr lang="en-IE" b="0" i="0" u="none" strike="noStrike" dirty="0">
                <a:solidFill>
                  <a:srgbClr val="222222"/>
                </a:solidFill>
                <a:effectLst/>
                <a:highlight>
                  <a:srgbClr val="FFFF00"/>
                </a:highlight>
                <a:latin typeface="Noto serif" panose="02020600060500020200" pitchFamily="18" charset="0"/>
              </a:rPr>
              <a:t>Pick a suitable model for the chosen ML task</a:t>
            </a:r>
            <a:r>
              <a:rPr lang="en-IE" b="0" i="0" u="none" strike="noStrike" dirty="0">
                <a:solidFill>
                  <a:srgbClr val="222222"/>
                </a:solidFill>
                <a:effectLst/>
                <a:latin typeface="Noto serif" panose="02020600060500020200" pitchFamily="18" charset="0"/>
              </a:rPr>
              <a:t>. This might be a logistical regression, a gradient-boosted ensemble tree, or a </a:t>
            </a:r>
            <a:r>
              <a:rPr lang="en-IE" b="0" i="0" u="none" strike="noStrike" dirty="0" err="1">
                <a:solidFill>
                  <a:srgbClr val="222222"/>
                </a:solidFill>
                <a:effectLst/>
                <a:latin typeface="Noto serif" panose="02020600060500020200" pitchFamily="18" charset="0"/>
              </a:rPr>
              <a:t>DNN,just</a:t>
            </a:r>
            <a:r>
              <a:rPr lang="en-IE" b="0" i="0" u="none" strike="noStrike" dirty="0">
                <a:solidFill>
                  <a:srgbClr val="222222"/>
                </a:solidFill>
                <a:effectLst/>
                <a:latin typeface="Noto serif" panose="02020600060500020200" pitchFamily="18" charset="0"/>
              </a:rPr>
              <a:t> to name a few popular ML model choices. The choice is mainly dependent on the training (or production) infrastructure (such as Python, R, Julia, C, and so on) and the shape and type of the data. </a:t>
            </a:r>
          </a:p>
          <a:p>
            <a:pPr algn="l">
              <a:buFont typeface="+mj-lt"/>
              <a:buAutoNum type="arabicPeriod"/>
            </a:pPr>
            <a:r>
              <a:rPr lang="en-IE" b="1" i="0" u="none" strike="noStrike" dirty="0">
                <a:solidFill>
                  <a:srgbClr val="222222"/>
                </a:solidFill>
                <a:effectLst/>
                <a:latin typeface="Noto serif" panose="02020600060500020200" pitchFamily="18" charset="0"/>
              </a:rPr>
              <a:t>Pick or implement a loss function and an optimizer</a:t>
            </a:r>
            <a:r>
              <a:rPr lang="en-IE" b="0" i="0" u="none" strike="noStrike" dirty="0">
                <a:solidFill>
                  <a:srgbClr val="222222"/>
                </a:solidFill>
                <a:effectLst/>
                <a:latin typeface="Noto serif" panose="02020600060500020200" pitchFamily="18" charset="0"/>
              </a:rPr>
              <a:t>: During the data experimentation phase, you should have already come up with a </a:t>
            </a:r>
            <a:r>
              <a:rPr lang="en-IE" b="0" i="0" u="none" strike="noStrike" dirty="0">
                <a:solidFill>
                  <a:srgbClr val="222222"/>
                </a:solidFill>
                <a:effectLst/>
                <a:highlight>
                  <a:srgbClr val="FFFF00"/>
                </a:highlight>
                <a:latin typeface="Noto serif" panose="02020600060500020200" pitchFamily="18" charset="0"/>
              </a:rPr>
              <a:t>strategy on how to test your model performance</a:t>
            </a:r>
            <a:r>
              <a:rPr lang="en-IE" b="0" i="0" u="none" strike="noStrike" dirty="0">
                <a:solidFill>
                  <a:srgbClr val="222222"/>
                </a:solidFill>
                <a:effectLst/>
                <a:latin typeface="Noto serif" panose="02020600060500020200" pitchFamily="18" charset="0"/>
              </a:rPr>
              <a:t>. Hence, you should have picked a data split, loss function, and optimizer already. If you have not done so, you should at this point evaluate what you want to measure and optimize.</a:t>
            </a:r>
          </a:p>
          <a:p>
            <a:pPr algn="l">
              <a:buFont typeface="+mj-lt"/>
              <a:buAutoNum type="arabicPeriod"/>
            </a:pPr>
            <a:r>
              <a:rPr lang="en-IE" b="1" i="0" u="none" strike="noStrike" dirty="0">
                <a:solidFill>
                  <a:srgbClr val="222222"/>
                </a:solidFill>
                <a:effectLst/>
                <a:latin typeface="Noto serif" panose="02020600060500020200" pitchFamily="18" charset="0"/>
              </a:rPr>
              <a:t>Pick a dataset split</a:t>
            </a:r>
            <a:r>
              <a:rPr lang="en-IE" b="0" i="0" u="none" strike="noStrike" dirty="0">
                <a:solidFill>
                  <a:srgbClr val="222222"/>
                </a:solidFill>
                <a:effectLst/>
                <a:latin typeface="Noto serif" panose="02020600060500020200" pitchFamily="18" charset="0"/>
              </a:rPr>
              <a:t>: </a:t>
            </a:r>
            <a:r>
              <a:rPr lang="en-IE" b="0" i="0" u="none" strike="noStrike" dirty="0">
                <a:solidFill>
                  <a:srgbClr val="222222"/>
                </a:solidFill>
                <a:effectLst/>
                <a:highlight>
                  <a:srgbClr val="FFFF00"/>
                </a:highlight>
                <a:latin typeface="Noto serif" panose="02020600060500020200" pitchFamily="18" charset="0"/>
              </a:rPr>
              <a:t>Splitting your data into different sets—namely, training, validation</a:t>
            </a:r>
            <a:r>
              <a:rPr lang="en-IE" b="0" i="0" u="none" strike="noStrike" dirty="0">
                <a:solidFill>
                  <a:srgbClr val="222222"/>
                </a:solidFill>
                <a:effectLst/>
                <a:latin typeface="Noto serif" panose="02020600060500020200" pitchFamily="18" charset="0"/>
              </a:rPr>
              <a:t>, and test sets—gives you additional insights into the performance of your training and optimization process and helps you to avoid overfitting your model to your training data.</a:t>
            </a:r>
          </a:p>
          <a:p>
            <a:pPr algn="l">
              <a:buFont typeface="+mj-lt"/>
              <a:buAutoNum type="arabicPeriod"/>
            </a:pPr>
            <a:r>
              <a:rPr lang="en-IE" b="1" i="0" u="none" strike="noStrike" dirty="0">
                <a:solidFill>
                  <a:srgbClr val="222222"/>
                </a:solidFill>
                <a:effectLst/>
                <a:latin typeface="Noto serif" panose="02020600060500020200" pitchFamily="18" charset="0"/>
              </a:rPr>
              <a:t>Train a simple model using cross-validation</a:t>
            </a:r>
            <a:r>
              <a:rPr lang="en-IE" b="0" i="0" u="none" strike="noStrike" dirty="0">
                <a:solidFill>
                  <a:srgbClr val="222222"/>
                </a:solidFill>
                <a:effectLst/>
                <a:latin typeface="Noto serif" panose="02020600060500020200" pitchFamily="18" charset="0"/>
              </a:rPr>
              <a:t>: When all the preceding choices are made, you can </a:t>
            </a:r>
            <a:r>
              <a:rPr lang="en-IE" b="0" i="0" u="none" strike="noStrike" dirty="0">
                <a:solidFill>
                  <a:srgbClr val="222222"/>
                </a:solidFill>
                <a:effectLst/>
                <a:highlight>
                  <a:srgbClr val="FFFF00"/>
                </a:highlight>
                <a:latin typeface="Noto serif" panose="02020600060500020200" pitchFamily="18" charset="0"/>
              </a:rPr>
              <a:t>go ahead and train your ML mode</a:t>
            </a:r>
            <a:r>
              <a:rPr lang="en-IE" b="0" i="0" u="none" strike="noStrike" dirty="0">
                <a:solidFill>
                  <a:srgbClr val="222222"/>
                </a:solidFill>
                <a:effectLst/>
                <a:latin typeface="Noto serif" panose="02020600060500020200" pitchFamily="18" charset="0"/>
              </a:rPr>
              <a:t>l. Optimally, this is done as </a:t>
            </a:r>
            <a:r>
              <a:rPr lang="en-IE" b="0" i="0" u="none" strike="noStrike" dirty="0">
                <a:solidFill>
                  <a:srgbClr val="222222"/>
                </a:solidFill>
                <a:effectLst/>
                <a:highlight>
                  <a:srgbClr val="FFFF00"/>
                </a:highlight>
                <a:latin typeface="Noto serif" panose="02020600060500020200" pitchFamily="18" charset="0"/>
              </a:rPr>
              <a:t>cross-validation on a training and validation se</a:t>
            </a:r>
            <a:r>
              <a:rPr lang="en-IE" b="0" i="0" u="none" strike="noStrike" dirty="0">
                <a:solidFill>
                  <a:srgbClr val="222222"/>
                </a:solidFill>
                <a:effectLst/>
                <a:latin typeface="Noto serif" panose="02020600060500020200" pitchFamily="18" charset="0"/>
              </a:rPr>
              <a:t>t, without leaking training data into validation. After training a baseline model, it's time to interpret the error metric of the validation runs. Does it make sense? Is it as high or low as expected? Is it (hopefully) better than random and better than always predicting the most popular target? </a:t>
            </a:r>
          </a:p>
          <a:p>
            <a:pPr algn="l">
              <a:buFont typeface="+mj-lt"/>
              <a:buAutoNum type="arabicPeriod"/>
            </a:pPr>
            <a:r>
              <a:rPr lang="en-IE" b="1" i="0" u="none" strike="noStrike" dirty="0">
                <a:solidFill>
                  <a:srgbClr val="222222"/>
                </a:solidFill>
                <a:effectLst/>
                <a:latin typeface="Noto serif" panose="02020600060500020200" pitchFamily="18" charset="0"/>
              </a:rPr>
              <a:t>Tune the model</a:t>
            </a:r>
            <a:r>
              <a:rPr lang="en-IE" b="0" i="0" u="none" strike="noStrike" dirty="0">
                <a:solidFill>
                  <a:srgbClr val="222222"/>
                </a:solidFill>
                <a:effectLst/>
                <a:latin typeface="Noto serif" panose="02020600060500020200" pitchFamily="18" charset="0"/>
              </a:rPr>
              <a:t>: Finally, you can either </a:t>
            </a:r>
            <a:r>
              <a:rPr lang="en-IE" b="0" i="0" u="none" strike="noStrike" dirty="0">
                <a:solidFill>
                  <a:srgbClr val="222222"/>
                </a:solidFill>
                <a:effectLst/>
                <a:highlight>
                  <a:srgbClr val="FFFF00"/>
                </a:highlight>
                <a:latin typeface="Noto serif" panose="02020600060500020200" pitchFamily="18" charset="0"/>
              </a:rPr>
              <a:t>tune the outcome of the model </a:t>
            </a:r>
            <a:r>
              <a:rPr lang="en-IE" b="0" i="0" u="none" strike="noStrike" dirty="0">
                <a:solidFill>
                  <a:srgbClr val="222222"/>
                </a:solidFill>
                <a:effectLst/>
                <a:latin typeface="Noto serif" panose="02020600060500020200" pitchFamily="18" charset="0"/>
              </a:rPr>
              <a:t>by working with the so-called </a:t>
            </a:r>
            <a:r>
              <a:rPr lang="en-IE" b="0" i="0" u="none" strike="noStrike" dirty="0">
                <a:solidFill>
                  <a:srgbClr val="222222"/>
                </a:solidFill>
                <a:effectLst/>
                <a:highlight>
                  <a:srgbClr val="FFFF00"/>
                </a:highlight>
                <a:latin typeface="Noto serif" panose="02020600060500020200" pitchFamily="18" charset="0"/>
              </a:rPr>
              <a:t>hyperparameters</a:t>
            </a:r>
            <a:r>
              <a:rPr lang="en-IE" b="0" i="0" u="none" strike="noStrike" dirty="0">
                <a:solidFill>
                  <a:srgbClr val="222222"/>
                </a:solidFill>
                <a:effectLst/>
                <a:latin typeface="Noto serif" panose="02020600060500020200" pitchFamily="18" charset="0"/>
              </a:rPr>
              <a:t> of a model, do model stacking or other advanced methods, or you might have to go back to the initial data and work on that before training the model again.</a:t>
            </a:r>
          </a:p>
          <a:p>
            <a:endParaRPr lang="en-US" dirty="0"/>
          </a:p>
        </p:txBody>
      </p:sp>
    </p:spTree>
    <p:extLst>
      <p:ext uri="{BB962C8B-B14F-4D97-AF65-F5344CB8AC3E}">
        <p14:creationId xmlns:p14="http://schemas.microsoft.com/office/powerpoint/2010/main" val="1188041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59D65-F666-232B-C40F-7CF8810FD874}"/>
              </a:ext>
            </a:extLst>
          </p:cNvPr>
          <p:cNvSpPr>
            <a:spLocks noGrp="1"/>
          </p:cNvSpPr>
          <p:nvPr>
            <p:ph type="title"/>
          </p:nvPr>
        </p:nvSpPr>
        <p:spPr/>
        <p:txBody>
          <a:bodyPr/>
          <a:lstStyle/>
          <a:p>
            <a:r>
              <a:rPr lang="en-US" dirty="0"/>
              <a:t>Model Issues</a:t>
            </a:r>
          </a:p>
        </p:txBody>
      </p:sp>
      <p:sp>
        <p:nvSpPr>
          <p:cNvPr id="3" name="Content Placeholder 2">
            <a:extLst>
              <a:ext uri="{FF2B5EF4-FFF2-40B4-BE49-F238E27FC236}">
                <a16:creationId xmlns:a16="http://schemas.microsoft.com/office/drawing/2014/main" id="{9D18E327-CED5-D854-83CC-2E999F83DDA4}"/>
              </a:ext>
            </a:extLst>
          </p:cNvPr>
          <p:cNvSpPr>
            <a:spLocks noGrp="1"/>
          </p:cNvSpPr>
          <p:nvPr>
            <p:ph idx="1"/>
          </p:nvPr>
        </p:nvSpPr>
        <p:spPr>
          <a:xfrm>
            <a:off x="534838" y="2199735"/>
            <a:ext cx="10550105" cy="4477109"/>
          </a:xfrm>
        </p:spPr>
        <p:txBody>
          <a:bodyPr>
            <a:normAutofit fontScale="92500" lnSpcReduction="20000"/>
          </a:bodyPr>
          <a:lstStyle/>
          <a:p>
            <a:pPr algn="l"/>
            <a:r>
              <a:rPr lang="en-IE" b="1" i="0" u="none" strike="noStrike" dirty="0">
                <a:solidFill>
                  <a:schemeClr val="tx1"/>
                </a:solidFill>
                <a:effectLst/>
                <a:latin typeface="Google Sans"/>
              </a:rPr>
              <a:t>Overfitting</a:t>
            </a:r>
            <a:r>
              <a:rPr lang="en-IE" b="0" i="0" u="none" strike="noStrike" dirty="0">
                <a:solidFill>
                  <a:schemeClr val="tx1"/>
                </a:solidFill>
                <a:effectLst/>
                <a:latin typeface="Google Sans"/>
              </a:rPr>
              <a:t>: This occurs when a </a:t>
            </a:r>
            <a:r>
              <a:rPr lang="en-IE" b="0" i="0" u="none" strike="noStrike" dirty="0">
                <a:solidFill>
                  <a:schemeClr val="tx1"/>
                </a:solidFill>
                <a:effectLst/>
                <a:highlight>
                  <a:srgbClr val="FFFF00"/>
                </a:highlight>
                <a:latin typeface="Google Sans"/>
              </a:rPr>
              <a:t>model learns the training data too well </a:t>
            </a:r>
            <a:r>
              <a:rPr lang="en-IE" b="0" i="0" u="none" strike="noStrike" dirty="0">
                <a:solidFill>
                  <a:schemeClr val="tx1"/>
                </a:solidFill>
                <a:effectLst/>
                <a:latin typeface="Google Sans"/>
              </a:rPr>
              <a:t>and fails to generalize to new data. Overfitting can lead to poor performance on unseen data.</a:t>
            </a:r>
          </a:p>
          <a:p>
            <a:pPr algn="l"/>
            <a:r>
              <a:rPr lang="en-IE" b="1" i="0" u="none" strike="noStrike" dirty="0">
                <a:solidFill>
                  <a:schemeClr val="tx1"/>
                </a:solidFill>
                <a:effectLst/>
                <a:latin typeface="Google Sans"/>
              </a:rPr>
              <a:t>Underfitting</a:t>
            </a:r>
            <a:r>
              <a:rPr lang="en-IE" b="0" i="0" u="none" strike="noStrike" dirty="0">
                <a:solidFill>
                  <a:schemeClr val="tx1"/>
                </a:solidFill>
                <a:effectLst/>
                <a:latin typeface="Google Sans"/>
              </a:rPr>
              <a:t>: This occurs when a </a:t>
            </a:r>
            <a:r>
              <a:rPr lang="en-IE" b="0" i="0" u="none" strike="noStrike" dirty="0">
                <a:solidFill>
                  <a:schemeClr val="tx1"/>
                </a:solidFill>
                <a:effectLst/>
                <a:highlight>
                  <a:srgbClr val="FFFF00"/>
                </a:highlight>
                <a:latin typeface="Google Sans"/>
              </a:rPr>
              <a:t>model is too simple</a:t>
            </a:r>
            <a:r>
              <a:rPr lang="en-IE" b="0" i="0" u="none" strike="noStrike" dirty="0">
                <a:solidFill>
                  <a:schemeClr val="tx1"/>
                </a:solidFill>
                <a:effectLst/>
                <a:latin typeface="Google Sans"/>
              </a:rPr>
              <a:t> and does not capture the underlying patterns in the data. Underfitting can also lead to poor performance on both training and unseen data.</a:t>
            </a:r>
          </a:p>
          <a:p>
            <a:pPr algn="l"/>
            <a:r>
              <a:rPr lang="en-IE" b="1" i="0" u="none" strike="noStrike" dirty="0">
                <a:solidFill>
                  <a:schemeClr val="tx1"/>
                </a:solidFill>
                <a:effectLst/>
                <a:latin typeface="Google Sans"/>
              </a:rPr>
              <a:t>Bias</a:t>
            </a:r>
            <a:r>
              <a:rPr lang="en-IE" b="0" i="0" u="none" strike="noStrike" dirty="0">
                <a:solidFill>
                  <a:schemeClr val="tx1"/>
                </a:solidFill>
                <a:effectLst/>
                <a:latin typeface="Google Sans"/>
              </a:rPr>
              <a:t>: This occurs when a model is </a:t>
            </a:r>
            <a:r>
              <a:rPr lang="en-IE" b="0" i="0" u="none" strike="noStrike" dirty="0">
                <a:solidFill>
                  <a:schemeClr val="tx1"/>
                </a:solidFill>
                <a:effectLst/>
                <a:highlight>
                  <a:srgbClr val="FFFF00"/>
                </a:highlight>
                <a:latin typeface="Google Sans"/>
              </a:rPr>
              <a:t>systematically biased towards a particular group or outcome</a:t>
            </a:r>
            <a:r>
              <a:rPr lang="en-IE" b="0" i="0" u="none" strike="noStrike" dirty="0">
                <a:solidFill>
                  <a:schemeClr val="tx1"/>
                </a:solidFill>
                <a:effectLst/>
                <a:latin typeface="Google Sans"/>
              </a:rPr>
              <a:t>. Bias can lead to unfair or inaccurate predictions.</a:t>
            </a:r>
          </a:p>
          <a:p>
            <a:pPr algn="l"/>
            <a:r>
              <a:rPr lang="en-IE" b="1" i="0" u="none" strike="noStrike" dirty="0">
                <a:solidFill>
                  <a:schemeClr val="tx1"/>
                </a:solidFill>
                <a:effectLst/>
                <a:latin typeface="Google Sans"/>
              </a:rPr>
              <a:t>Noise</a:t>
            </a:r>
            <a:r>
              <a:rPr lang="en-IE" b="0" i="0" u="none" strike="noStrike" dirty="0">
                <a:solidFill>
                  <a:schemeClr val="tx1"/>
                </a:solidFill>
                <a:effectLst/>
                <a:latin typeface="Google Sans"/>
              </a:rPr>
              <a:t>: This occurs when the data is corrupted or </a:t>
            </a:r>
            <a:r>
              <a:rPr lang="en-IE" b="0" i="0" u="none" strike="noStrike" dirty="0">
                <a:solidFill>
                  <a:schemeClr val="tx1"/>
                </a:solidFill>
                <a:effectLst/>
                <a:highlight>
                  <a:srgbClr val="FFFF00"/>
                </a:highlight>
                <a:latin typeface="Google Sans"/>
              </a:rPr>
              <a:t>contains errors</a:t>
            </a:r>
            <a:r>
              <a:rPr lang="en-IE" b="0" i="0" u="none" strike="noStrike" dirty="0">
                <a:solidFill>
                  <a:schemeClr val="tx1"/>
                </a:solidFill>
                <a:effectLst/>
                <a:latin typeface="Google Sans"/>
              </a:rPr>
              <a:t>. Noise can make it difficult for a model to learn the true underlying patterns in the data.</a:t>
            </a:r>
          </a:p>
          <a:p>
            <a:pPr algn="l"/>
            <a:r>
              <a:rPr lang="en-IE" b="1" i="0" u="none" strike="noStrike" dirty="0">
                <a:solidFill>
                  <a:schemeClr val="tx1"/>
                </a:solidFill>
                <a:effectLst/>
                <a:latin typeface="Google Sans"/>
              </a:rPr>
              <a:t>High dimensionality: </a:t>
            </a:r>
            <a:r>
              <a:rPr lang="en-IE" b="0" i="0" u="none" strike="noStrike" dirty="0">
                <a:solidFill>
                  <a:schemeClr val="tx1"/>
                </a:solidFill>
                <a:effectLst/>
                <a:latin typeface="Google Sans"/>
              </a:rPr>
              <a:t>This occurs when the </a:t>
            </a:r>
            <a:r>
              <a:rPr lang="en-IE" b="0" i="0" u="none" strike="noStrike" dirty="0">
                <a:solidFill>
                  <a:schemeClr val="tx1"/>
                </a:solidFill>
                <a:effectLst/>
                <a:highlight>
                  <a:srgbClr val="FFFF00"/>
                </a:highlight>
                <a:latin typeface="Google Sans"/>
              </a:rPr>
              <a:t>data has a large number of features</a:t>
            </a:r>
            <a:r>
              <a:rPr lang="en-IE" b="0" i="0" u="none" strike="noStrike" dirty="0">
                <a:solidFill>
                  <a:schemeClr val="tx1"/>
                </a:solidFill>
                <a:effectLst/>
                <a:latin typeface="Google Sans"/>
              </a:rPr>
              <a:t>. High dimensionality can make it difficult for a model to learn the true relationships between the features.</a:t>
            </a:r>
          </a:p>
          <a:p>
            <a:pPr algn="l"/>
            <a:r>
              <a:rPr lang="en-IE" b="1" i="0" u="none" strike="noStrike" dirty="0">
                <a:solidFill>
                  <a:schemeClr val="tx1"/>
                </a:solidFill>
                <a:effectLst/>
                <a:latin typeface="Google Sans"/>
              </a:rPr>
              <a:t>Missing values</a:t>
            </a:r>
            <a:r>
              <a:rPr lang="en-IE" b="0" i="0" u="none" strike="noStrike" dirty="0">
                <a:solidFill>
                  <a:schemeClr val="tx1"/>
                </a:solidFill>
                <a:effectLst/>
                <a:latin typeface="Google Sans"/>
              </a:rPr>
              <a:t>: This occurs when some of the </a:t>
            </a:r>
            <a:r>
              <a:rPr lang="en-IE" b="0" i="0" u="none" strike="noStrike" dirty="0">
                <a:solidFill>
                  <a:schemeClr val="tx1"/>
                </a:solidFill>
                <a:effectLst/>
                <a:highlight>
                  <a:srgbClr val="FFFF00"/>
                </a:highlight>
                <a:latin typeface="Google Sans"/>
              </a:rPr>
              <a:t>data points are missing values for one or more features</a:t>
            </a:r>
            <a:r>
              <a:rPr lang="en-IE" b="0" i="0" u="none" strike="noStrike" dirty="0">
                <a:solidFill>
                  <a:schemeClr val="tx1"/>
                </a:solidFill>
                <a:effectLst/>
                <a:latin typeface="Google Sans"/>
              </a:rPr>
              <a:t>. Missing values can make it difficult for a model to learn the true underlying patterns in the data.</a:t>
            </a:r>
          </a:p>
          <a:p>
            <a:pPr algn="l"/>
            <a:r>
              <a:rPr lang="en-IE" b="1" i="0" u="none" strike="noStrike" dirty="0">
                <a:solidFill>
                  <a:schemeClr val="tx1"/>
                </a:solidFill>
                <a:effectLst/>
                <a:latin typeface="Google Sans"/>
              </a:rPr>
              <a:t>Imbalanced data</a:t>
            </a:r>
            <a:r>
              <a:rPr lang="en-IE" b="0" i="0" u="none" strike="noStrike" dirty="0">
                <a:solidFill>
                  <a:schemeClr val="tx1"/>
                </a:solidFill>
                <a:effectLst/>
                <a:latin typeface="Google Sans"/>
              </a:rPr>
              <a:t>: This occurs when the data has a </a:t>
            </a:r>
            <a:r>
              <a:rPr lang="en-IE" b="0" i="0" u="none" strike="noStrike" dirty="0">
                <a:solidFill>
                  <a:schemeClr val="tx1"/>
                </a:solidFill>
                <a:effectLst/>
                <a:highlight>
                  <a:srgbClr val="FFFF00"/>
                </a:highlight>
                <a:latin typeface="Google Sans"/>
              </a:rPr>
              <a:t>disproportionate number of data points </a:t>
            </a:r>
            <a:r>
              <a:rPr lang="en-IE" b="0" i="0" u="none" strike="noStrike" dirty="0">
                <a:solidFill>
                  <a:schemeClr val="tx1"/>
                </a:solidFill>
                <a:effectLst/>
                <a:latin typeface="Google Sans"/>
              </a:rPr>
              <a:t>from one or more classes. Imbalanced data can make it difficult for a model to learn to classify the minority class.</a:t>
            </a:r>
          </a:p>
          <a:p>
            <a:pPr algn="l"/>
            <a:r>
              <a:rPr lang="en-IE" b="1" i="0" u="none" strike="noStrike" dirty="0">
                <a:solidFill>
                  <a:schemeClr val="tx1"/>
                </a:solidFill>
                <a:effectLst/>
                <a:latin typeface="Google Sans"/>
              </a:rPr>
              <a:t>Concept drift: </a:t>
            </a:r>
            <a:r>
              <a:rPr lang="en-IE" b="0" i="0" u="none" strike="noStrike" dirty="0">
                <a:solidFill>
                  <a:schemeClr val="tx1"/>
                </a:solidFill>
                <a:effectLst/>
                <a:latin typeface="Google Sans"/>
              </a:rPr>
              <a:t>This occurs when the </a:t>
            </a:r>
            <a:r>
              <a:rPr lang="en-IE" b="0" i="0" u="none" strike="noStrike" dirty="0">
                <a:solidFill>
                  <a:schemeClr val="tx1"/>
                </a:solidFill>
                <a:effectLst/>
                <a:highlight>
                  <a:srgbClr val="FFFF00"/>
                </a:highlight>
                <a:latin typeface="Google Sans"/>
              </a:rPr>
              <a:t>underlying patterns in the data change over time</a:t>
            </a:r>
            <a:r>
              <a:rPr lang="en-IE" b="0" i="0" u="none" strike="noStrike" dirty="0">
                <a:solidFill>
                  <a:schemeClr val="tx1"/>
                </a:solidFill>
                <a:effectLst/>
                <a:latin typeface="Google Sans"/>
              </a:rPr>
              <a:t>. Concept drift can make a model's performance degrade over time.</a:t>
            </a:r>
          </a:p>
          <a:p>
            <a:endParaRPr lang="en-US" dirty="0"/>
          </a:p>
        </p:txBody>
      </p:sp>
    </p:spTree>
    <p:extLst>
      <p:ext uri="{BB962C8B-B14F-4D97-AF65-F5344CB8AC3E}">
        <p14:creationId xmlns:p14="http://schemas.microsoft.com/office/powerpoint/2010/main" val="4242817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DD99-50E5-6A97-BB68-B7D851EEF92E}"/>
              </a:ext>
            </a:extLst>
          </p:cNvPr>
          <p:cNvSpPr>
            <a:spLocks noGrp="1"/>
          </p:cNvSpPr>
          <p:nvPr>
            <p:ph type="title"/>
          </p:nvPr>
        </p:nvSpPr>
        <p:spPr/>
        <p:txBody>
          <a:bodyPr/>
          <a:lstStyle/>
          <a:p>
            <a:r>
              <a:rPr lang="en-US" dirty="0"/>
              <a:t>Key Metrics in AI - Classification</a:t>
            </a:r>
          </a:p>
        </p:txBody>
      </p:sp>
      <p:pic>
        <p:nvPicPr>
          <p:cNvPr id="6" name="Picture 5">
            <a:extLst>
              <a:ext uri="{FF2B5EF4-FFF2-40B4-BE49-F238E27FC236}">
                <a16:creationId xmlns:a16="http://schemas.microsoft.com/office/drawing/2014/main" id="{6A40F738-8304-315F-888C-6EC74C5808A6}"/>
              </a:ext>
            </a:extLst>
          </p:cNvPr>
          <p:cNvPicPr>
            <a:picLocks noChangeAspect="1"/>
          </p:cNvPicPr>
          <p:nvPr/>
        </p:nvPicPr>
        <p:blipFill>
          <a:blip r:embed="rId2"/>
          <a:stretch>
            <a:fillRect/>
          </a:stretch>
        </p:blipFill>
        <p:spPr>
          <a:xfrm>
            <a:off x="1600200" y="1783724"/>
            <a:ext cx="8005617" cy="4849639"/>
          </a:xfrm>
          <a:prstGeom prst="rect">
            <a:avLst/>
          </a:prstGeom>
        </p:spPr>
      </p:pic>
    </p:spTree>
    <p:extLst>
      <p:ext uri="{BB962C8B-B14F-4D97-AF65-F5344CB8AC3E}">
        <p14:creationId xmlns:p14="http://schemas.microsoft.com/office/powerpoint/2010/main" val="1885013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6B48-4C81-34F3-97D4-ED0A369138C4}"/>
              </a:ext>
            </a:extLst>
          </p:cNvPr>
          <p:cNvSpPr>
            <a:spLocks noGrp="1"/>
          </p:cNvSpPr>
          <p:nvPr>
            <p:ph type="title"/>
          </p:nvPr>
        </p:nvSpPr>
        <p:spPr/>
        <p:txBody>
          <a:bodyPr/>
          <a:lstStyle/>
          <a:p>
            <a:r>
              <a:rPr lang="en-US" dirty="0"/>
              <a:t>Key Metrics - Regression</a:t>
            </a:r>
          </a:p>
        </p:txBody>
      </p:sp>
      <p:pic>
        <p:nvPicPr>
          <p:cNvPr id="4" name="Picture 3">
            <a:extLst>
              <a:ext uri="{FF2B5EF4-FFF2-40B4-BE49-F238E27FC236}">
                <a16:creationId xmlns:a16="http://schemas.microsoft.com/office/drawing/2014/main" id="{99EEE115-D4E6-B22F-6E7A-A547662AA6A3}"/>
              </a:ext>
            </a:extLst>
          </p:cNvPr>
          <p:cNvPicPr>
            <a:picLocks noChangeAspect="1"/>
          </p:cNvPicPr>
          <p:nvPr/>
        </p:nvPicPr>
        <p:blipFill>
          <a:blip r:embed="rId2"/>
          <a:stretch>
            <a:fillRect/>
          </a:stretch>
        </p:blipFill>
        <p:spPr>
          <a:xfrm>
            <a:off x="1276926" y="2264311"/>
            <a:ext cx="9289473" cy="4326603"/>
          </a:xfrm>
          <a:prstGeom prst="rect">
            <a:avLst/>
          </a:prstGeom>
        </p:spPr>
      </p:pic>
    </p:spTree>
    <p:extLst>
      <p:ext uri="{BB962C8B-B14F-4D97-AF65-F5344CB8AC3E}">
        <p14:creationId xmlns:p14="http://schemas.microsoft.com/office/powerpoint/2010/main" val="906822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2E0A-D05E-0046-FB68-5768DAF2BE25}"/>
              </a:ext>
            </a:extLst>
          </p:cNvPr>
          <p:cNvSpPr>
            <a:spLocks noGrp="1"/>
          </p:cNvSpPr>
          <p:nvPr>
            <p:ph type="title"/>
          </p:nvPr>
        </p:nvSpPr>
        <p:spPr/>
        <p:txBody>
          <a:bodyPr/>
          <a:lstStyle/>
          <a:p>
            <a:r>
              <a:rPr lang="en-US" dirty="0"/>
              <a:t>Key Metrics – Clustering and NLP</a:t>
            </a:r>
          </a:p>
        </p:txBody>
      </p:sp>
      <p:pic>
        <p:nvPicPr>
          <p:cNvPr id="4" name="Picture 3">
            <a:extLst>
              <a:ext uri="{FF2B5EF4-FFF2-40B4-BE49-F238E27FC236}">
                <a16:creationId xmlns:a16="http://schemas.microsoft.com/office/drawing/2014/main" id="{4FA4566D-264D-97F6-02B9-56B7A9554452}"/>
              </a:ext>
            </a:extLst>
          </p:cNvPr>
          <p:cNvPicPr>
            <a:picLocks noChangeAspect="1"/>
          </p:cNvPicPr>
          <p:nvPr/>
        </p:nvPicPr>
        <p:blipFill>
          <a:blip r:embed="rId2"/>
          <a:stretch>
            <a:fillRect/>
          </a:stretch>
        </p:blipFill>
        <p:spPr>
          <a:xfrm>
            <a:off x="1443181" y="1779188"/>
            <a:ext cx="6453234" cy="5009539"/>
          </a:xfrm>
          <a:prstGeom prst="rect">
            <a:avLst/>
          </a:prstGeom>
        </p:spPr>
      </p:pic>
    </p:spTree>
    <p:extLst>
      <p:ext uri="{BB962C8B-B14F-4D97-AF65-F5344CB8AC3E}">
        <p14:creationId xmlns:p14="http://schemas.microsoft.com/office/powerpoint/2010/main" val="460449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AFCC-F1D3-D399-A57B-550B25D27CA1}"/>
              </a:ext>
            </a:extLst>
          </p:cNvPr>
          <p:cNvSpPr>
            <a:spLocks noGrp="1"/>
          </p:cNvSpPr>
          <p:nvPr>
            <p:ph type="title"/>
          </p:nvPr>
        </p:nvSpPr>
        <p:spPr/>
        <p:txBody>
          <a:bodyPr/>
          <a:lstStyle/>
          <a:p>
            <a:r>
              <a:rPr lang="en-US" dirty="0"/>
              <a:t>Model Evaluation</a:t>
            </a:r>
          </a:p>
        </p:txBody>
      </p:sp>
      <p:sp>
        <p:nvSpPr>
          <p:cNvPr id="4" name="Content Placeholder 2">
            <a:extLst>
              <a:ext uri="{FF2B5EF4-FFF2-40B4-BE49-F238E27FC236}">
                <a16:creationId xmlns:a16="http://schemas.microsoft.com/office/drawing/2014/main" id="{109CEC83-54B7-48A5-037B-6D2AE0FC045C}"/>
              </a:ext>
            </a:extLst>
          </p:cNvPr>
          <p:cNvSpPr txBox="1">
            <a:spLocks/>
          </p:cNvSpPr>
          <p:nvPr/>
        </p:nvSpPr>
        <p:spPr>
          <a:xfrm>
            <a:off x="600891" y="1985555"/>
            <a:ext cx="5124995" cy="4628606"/>
          </a:xfrm>
          <a:prstGeom prst="rect">
            <a:avLst/>
          </a:prstGeom>
        </p:spPr>
        <p:txBody>
          <a:bodyPr vert="horz" lIns="91440" tIns="45720" rIns="91440" bIns="45720" rtlCol="0">
            <a:normAutofit fontScale="2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IE" sz="5600" b="1" dirty="0">
                <a:latin typeface="Söhne"/>
              </a:rPr>
              <a:t>1. Train-Test Split:</a:t>
            </a:r>
          </a:p>
          <a:p>
            <a:pPr>
              <a:buFont typeface="Arial" panose="020B0604020202020204" pitchFamily="34" charset="0"/>
              <a:buChar char="•"/>
            </a:pPr>
            <a:r>
              <a:rPr lang="en-IE" sz="5600" b="1" dirty="0">
                <a:latin typeface="Söhne"/>
              </a:rPr>
              <a:t>Description:</a:t>
            </a:r>
            <a:r>
              <a:rPr lang="en-IE" sz="5600" dirty="0">
                <a:latin typeface="Söhne"/>
              </a:rPr>
              <a:t> Divide the dataset into two subsets: a training set used for model training and a test set used for evaluation.</a:t>
            </a:r>
          </a:p>
          <a:p>
            <a:pPr>
              <a:buFont typeface="Arial" panose="020B0604020202020204" pitchFamily="34" charset="0"/>
              <a:buChar char="•"/>
            </a:pPr>
            <a:r>
              <a:rPr lang="en-IE" sz="5600" b="1" dirty="0">
                <a:latin typeface="Söhne"/>
              </a:rPr>
              <a:t>Purpose:</a:t>
            </a:r>
            <a:r>
              <a:rPr lang="en-IE" sz="5600" dirty="0">
                <a:latin typeface="Söhne"/>
              </a:rPr>
              <a:t> Mimics the real-world scenario of a model encountering new, unseen data.</a:t>
            </a:r>
          </a:p>
          <a:p>
            <a:pPr marL="0" indent="0">
              <a:buFont typeface="Wingdings 3" charset="2"/>
              <a:buNone/>
            </a:pPr>
            <a:r>
              <a:rPr lang="en-IE" sz="5600" b="1" dirty="0">
                <a:latin typeface="Söhne"/>
              </a:rPr>
              <a:t>2. Cross-Validation:</a:t>
            </a:r>
          </a:p>
          <a:p>
            <a:pPr>
              <a:buFont typeface="Arial" panose="020B0604020202020204" pitchFamily="34" charset="0"/>
              <a:buChar char="•"/>
            </a:pPr>
            <a:r>
              <a:rPr lang="en-IE" sz="5600" b="1" dirty="0">
                <a:latin typeface="Söhne"/>
              </a:rPr>
              <a:t>Description:</a:t>
            </a:r>
            <a:r>
              <a:rPr lang="en-IE" sz="5600" dirty="0">
                <a:latin typeface="Söhne"/>
              </a:rPr>
              <a:t> Split the dataset into multiple folds, train the model on different combinations of training and validation sets, and average the performance metrics.</a:t>
            </a:r>
          </a:p>
          <a:p>
            <a:pPr>
              <a:buFont typeface="Arial" panose="020B0604020202020204" pitchFamily="34" charset="0"/>
              <a:buChar char="•"/>
            </a:pPr>
            <a:r>
              <a:rPr lang="en-IE" sz="5600" b="1" dirty="0">
                <a:latin typeface="Söhne"/>
              </a:rPr>
              <a:t>Purpose:</a:t>
            </a:r>
            <a:r>
              <a:rPr lang="en-IE" sz="5600" dirty="0">
                <a:latin typeface="Söhne"/>
              </a:rPr>
              <a:t> Provides a more robust estimate of model performance, especially when the dataset is limited.</a:t>
            </a:r>
          </a:p>
          <a:p>
            <a:pPr marL="0" indent="0">
              <a:buFont typeface="Wingdings 3" charset="2"/>
              <a:buNone/>
            </a:pPr>
            <a:r>
              <a:rPr lang="en-IE" sz="5600" b="1" dirty="0">
                <a:latin typeface="Söhne"/>
              </a:rPr>
              <a:t>3. Metrics for Classification Models:</a:t>
            </a:r>
            <a:endParaRPr lang="en-IE" sz="5600" dirty="0">
              <a:latin typeface="Söhne"/>
            </a:endParaRPr>
          </a:p>
          <a:p>
            <a:pPr marL="0" indent="0">
              <a:buFont typeface="Wingdings 3" charset="2"/>
              <a:buNone/>
            </a:pPr>
            <a:r>
              <a:rPr lang="en-IE" sz="5600" b="1" dirty="0">
                <a:latin typeface="Söhne"/>
              </a:rPr>
              <a:t>4. Metrics for Regression Models:</a:t>
            </a:r>
          </a:p>
          <a:p>
            <a:pPr marL="0" indent="0">
              <a:buFont typeface="Wingdings 3" charset="2"/>
              <a:buNone/>
            </a:pPr>
            <a:r>
              <a:rPr lang="en-IE" sz="5600" b="1" dirty="0">
                <a:latin typeface="Söhne"/>
              </a:rPr>
              <a:t>5. Overfitting and Underfitting:</a:t>
            </a:r>
          </a:p>
          <a:p>
            <a:pPr>
              <a:buFont typeface="Arial" panose="020B0604020202020204" pitchFamily="34" charset="0"/>
              <a:buChar char="•"/>
            </a:pPr>
            <a:r>
              <a:rPr lang="en-IE" sz="5600" b="1" dirty="0">
                <a:latin typeface="Söhne"/>
              </a:rPr>
              <a:t>Description:</a:t>
            </a:r>
            <a:r>
              <a:rPr lang="en-IE" sz="5600" dirty="0">
                <a:latin typeface="Söhne"/>
              </a:rPr>
              <a:t> Overfitting occurs when a model performs well on the training data but poorly on new data. Underfitting occurs when a model is too simple to capture the underlying patterns.</a:t>
            </a:r>
          </a:p>
          <a:p>
            <a:pPr>
              <a:buFont typeface="Arial" panose="020B0604020202020204" pitchFamily="34" charset="0"/>
              <a:buChar char="•"/>
            </a:pPr>
            <a:r>
              <a:rPr lang="en-IE" sz="5600" b="1" dirty="0">
                <a:latin typeface="Söhne"/>
              </a:rPr>
              <a:t>Actions:</a:t>
            </a:r>
            <a:r>
              <a:rPr lang="en-IE" sz="5600" dirty="0">
                <a:latin typeface="Söhne"/>
              </a:rPr>
              <a:t> Adjust model complexity (e.g., increase or decrease the number of parameters). Use regularization techniques.</a:t>
            </a:r>
          </a:p>
          <a:p>
            <a:pPr marL="0" indent="0">
              <a:buFont typeface="Wingdings 3" charset="2"/>
              <a:buNone/>
            </a:pPr>
            <a:endParaRPr lang="en-IE" sz="5600" dirty="0">
              <a:latin typeface="Söhne"/>
            </a:endParaRPr>
          </a:p>
          <a:p>
            <a:endParaRPr lang="en-IE" dirty="0">
              <a:latin typeface="Söhne"/>
            </a:endParaRPr>
          </a:p>
          <a:p>
            <a:pPr marL="0" indent="0">
              <a:buFont typeface="Wingdings 3" charset="2"/>
              <a:buNone/>
            </a:pPr>
            <a:endParaRPr lang="en-US" dirty="0"/>
          </a:p>
        </p:txBody>
      </p:sp>
      <p:sp>
        <p:nvSpPr>
          <p:cNvPr id="7" name="Content Placeholder 2">
            <a:extLst>
              <a:ext uri="{FF2B5EF4-FFF2-40B4-BE49-F238E27FC236}">
                <a16:creationId xmlns:a16="http://schemas.microsoft.com/office/drawing/2014/main" id="{9E644B3D-45B2-7061-6BDB-FE2D91430EB7}"/>
              </a:ext>
            </a:extLst>
          </p:cNvPr>
          <p:cNvSpPr>
            <a:spLocks noGrp="1"/>
          </p:cNvSpPr>
          <p:nvPr>
            <p:ph idx="1"/>
          </p:nvPr>
        </p:nvSpPr>
        <p:spPr>
          <a:xfrm>
            <a:off x="5795966" y="2231943"/>
            <a:ext cx="6082608" cy="4382218"/>
          </a:xfrm>
        </p:spPr>
        <p:txBody>
          <a:bodyPr>
            <a:normAutofit fontScale="70000" lnSpcReduction="20000"/>
          </a:bodyPr>
          <a:lstStyle/>
          <a:p>
            <a:pPr marL="0" indent="0">
              <a:buFont typeface="Wingdings 3" charset="2"/>
              <a:buNone/>
            </a:pPr>
            <a:r>
              <a:rPr lang="en-IE" sz="1800" b="1" dirty="0">
                <a:latin typeface="Söhne"/>
              </a:rPr>
              <a:t>6. Learning Curves:</a:t>
            </a:r>
          </a:p>
          <a:p>
            <a:pPr>
              <a:buFont typeface="Arial" panose="020B0604020202020204" pitchFamily="34" charset="0"/>
              <a:buChar char="•"/>
            </a:pPr>
            <a:r>
              <a:rPr lang="en-IE" sz="1800" b="1" dirty="0">
                <a:latin typeface="Söhne"/>
              </a:rPr>
              <a:t>Description:</a:t>
            </a:r>
            <a:r>
              <a:rPr lang="en-IE" sz="1800" dirty="0">
                <a:latin typeface="Söhne"/>
              </a:rPr>
              <a:t> Plot the model's performance on the training and validation sets as a function of training set size.</a:t>
            </a:r>
          </a:p>
          <a:p>
            <a:pPr>
              <a:buFont typeface="Arial" panose="020B0604020202020204" pitchFamily="34" charset="0"/>
              <a:buChar char="•"/>
            </a:pPr>
            <a:r>
              <a:rPr lang="en-IE" sz="1800" b="1" dirty="0">
                <a:latin typeface="Söhne"/>
              </a:rPr>
              <a:t>Purpose:</a:t>
            </a:r>
            <a:r>
              <a:rPr lang="en-IE" sz="1800" dirty="0">
                <a:latin typeface="Söhne"/>
              </a:rPr>
              <a:t> Assess whether the model would benefit from more data and identify overfitting or underfitting.</a:t>
            </a:r>
          </a:p>
          <a:p>
            <a:pPr marL="0" indent="0">
              <a:buFont typeface="Wingdings 3" charset="2"/>
              <a:buNone/>
            </a:pPr>
            <a:r>
              <a:rPr lang="en-IE" sz="1800" b="1" dirty="0">
                <a:latin typeface="Söhne"/>
              </a:rPr>
              <a:t>7. Receiver Operating Characteristic (ROC) Curve:</a:t>
            </a:r>
          </a:p>
          <a:p>
            <a:pPr>
              <a:buFont typeface="Arial" panose="020B0604020202020204" pitchFamily="34" charset="0"/>
              <a:buChar char="•"/>
            </a:pPr>
            <a:r>
              <a:rPr lang="en-IE" sz="1800" b="1" dirty="0">
                <a:latin typeface="Söhne"/>
              </a:rPr>
              <a:t>Description:</a:t>
            </a:r>
            <a:r>
              <a:rPr lang="en-IE" sz="1800" dirty="0">
                <a:latin typeface="Söhne"/>
              </a:rPr>
              <a:t> Visualizes the trade-off between true positive rate (sensitivity) and false positive rate at various classification thresholds.</a:t>
            </a:r>
          </a:p>
          <a:p>
            <a:pPr>
              <a:buFont typeface="Arial" panose="020B0604020202020204" pitchFamily="34" charset="0"/>
              <a:buChar char="•"/>
            </a:pPr>
            <a:r>
              <a:rPr lang="en-IE" sz="1800" b="1" dirty="0">
                <a:latin typeface="Söhne"/>
              </a:rPr>
              <a:t>Purpose:</a:t>
            </a:r>
            <a:r>
              <a:rPr lang="en-IE" sz="1800" dirty="0">
                <a:latin typeface="Söhne"/>
              </a:rPr>
              <a:t> Especially useful for binary classification problems.</a:t>
            </a:r>
          </a:p>
          <a:p>
            <a:pPr marL="0" indent="0">
              <a:buFont typeface="Wingdings 3" charset="2"/>
              <a:buNone/>
            </a:pPr>
            <a:r>
              <a:rPr lang="en-IE" sz="1800" b="1" dirty="0">
                <a:latin typeface="Söhne"/>
              </a:rPr>
              <a:t>8. Area Under the Curve (AUC):</a:t>
            </a:r>
          </a:p>
          <a:p>
            <a:pPr>
              <a:buFont typeface="Arial" panose="020B0604020202020204" pitchFamily="34" charset="0"/>
              <a:buChar char="•"/>
            </a:pPr>
            <a:r>
              <a:rPr lang="en-IE" sz="1800" b="1" dirty="0">
                <a:latin typeface="Söhne"/>
              </a:rPr>
              <a:t>Description:</a:t>
            </a:r>
            <a:r>
              <a:rPr lang="en-IE" sz="1800" dirty="0">
                <a:latin typeface="Söhne"/>
              </a:rPr>
              <a:t> Quantifies the overall performance of a classification model based on the ROC curve.</a:t>
            </a:r>
          </a:p>
          <a:p>
            <a:pPr>
              <a:buFont typeface="Arial" panose="020B0604020202020204" pitchFamily="34" charset="0"/>
              <a:buChar char="•"/>
            </a:pPr>
            <a:r>
              <a:rPr lang="en-IE" sz="1800" b="1" dirty="0">
                <a:latin typeface="Söhne"/>
              </a:rPr>
              <a:t>Purpose:</a:t>
            </a:r>
            <a:r>
              <a:rPr lang="en-IE" sz="1800" dirty="0">
                <a:latin typeface="Söhne"/>
              </a:rPr>
              <a:t> AUC values closer to 1 indicate better model performance.</a:t>
            </a:r>
          </a:p>
          <a:p>
            <a:pPr marL="0" indent="0">
              <a:buFont typeface="Wingdings 3" charset="2"/>
              <a:buNone/>
            </a:pPr>
            <a:r>
              <a:rPr lang="en-IE" sz="1800" b="1" dirty="0">
                <a:latin typeface="Söhne"/>
              </a:rPr>
              <a:t>9. Confidence Intervals:</a:t>
            </a:r>
          </a:p>
          <a:p>
            <a:pPr>
              <a:buFont typeface="Arial" panose="020B0604020202020204" pitchFamily="34" charset="0"/>
              <a:buChar char="•"/>
            </a:pPr>
            <a:r>
              <a:rPr lang="en-IE" sz="1800" b="1" dirty="0">
                <a:latin typeface="Söhne"/>
              </a:rPr>
              <a:t>Description:</a:t>
            </a:r>
            <a:r>
              <a:rPr lang="en-IE" sz="1800" dirty="0">
                <a:latin typeface="Söhne"/>
              </a:rPr>
              <a:t> Calculate confidence intervals around performance metrics to quantify the uncertainty in the model's evaluation.</a:t>
            </a:r>
          </a:p>
          <a:p>
            <a:pPr>
              <a:buFont typeface="Arial" panose="020B0604020202020204" pitchFamily="34" charset="0"/>
              <a:buChar char="•"/>
            </a:pPr>
            <a:r>
              <a:rPr lang="en-IE" sz="1800" b="1" dirty="0">
                <a:latin typeface="Söhne"/>
              </a:rPr>
              <a:t>Purpose:</a:t>
            </a:r>
            <a:r>
              <a:rPr lang="en-IE" sz="1800" dirty="0">
                <a:latin typeface="Söhne"/>
              </a:rPr>
              <a:t> Provides a range of values within which the true performance metric is likely to fall.</a:t>
            </a:r>
            <a:endParaRPr lang="en-US" dirty="0"/>
          </a:p>
        </p:txBody>
      </p:sp>
    </p:spTree>
    <p:extLst>
      <p:ext uri="{BB962C8B-B14F-4D97-AF65-F5344CB8AC3E}">
        <p14:creationId xmlns:p14="http://schemas.microsoft.com/office/powerpoint/2010/main" val="3157758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E0E9-3E32-B91F-B411-6F847C60F5BF}"/>
              </a:ext>
            </a:extLst>
          </p:cNvPr>
          <p:cNvSpPr>
            <a:spLocks noGrp="1"/>
          </p:cNvSpPr>
          <p:nvPr>
            <p:ph type="title"/>
          </p:nvPr>
        </p:nvSpPr>
        <p:spPr/>
        <p:txBody>
          <a:bodyPr/>
          <a:lstStyle/>
          <a:p>
            <a:r>
              <a:rPr lang="en-US" dirty="0"/>
              <a:t>Model Evaluation </a:t>
            </a:r>
          </a:p>
        </p:txBody>
      </p:sp>
      <p:sp>
        <p:nvSpPr>
          <p:cNvPr id="4" name="Content Placeholder 2">
            <a:extLst>
              <a:ext uri="{FF2B5EF4-FFF2-40B4-BE49-F238E27FC236}">
                <a16:creationId xmlns:a16="http://schemas.microsoft.com/office/drawing/2014/main" id="{84FCAA9F-E39A-E1AF-C673-B4F8B437E1C0}"/>
              </a:ext>
            </a:extLst>
          </p:cNvPr>
          <p:cNvSpPr txBox="1">
            <a:spLocks/>
          </p:cNvSpPr>
          <p:nvPr/>
        </p:nvSpPr>
        <p:spPr>
          <a:xfrm>
            <a:off x="782868" y="2169668"/>
            <a:ext cx="10017403" cy="436915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E" b="1" dirty="0">
                <a:latin typeface="Söhne"/>
              </a:rPr>
              <a:t>10. Bias and Fairness Evaluation:</a:t>
            </a:r>
          </a:p>
          <a:p>
            <a:pPr>
              <a:buFont typeface="Arial" panose="020B0604020202020204" pitchFamily="34" charset="0"/>
              <a:buChar char="•"/>
            </a:pPr>
            <a:r>
              <a:rPr lang="en-IE" b="1" dirty="0">
                <a:latin typeface="Söhne"/>
              </a:rPr>
              <a:t>Description:</a:t>
            </a:r>
            <a:r>
              <a:rPr lang="en-IE" dirty="0">
                <a:latin typeface="Söhne"/>
              </a:rPr>
              <a:t> Assess the model for biases and evaluate its fairness across different demographic groups.</a:t>
            </a:r>
          </a:p>
          <a:p>
            <a:pPr>
              <a:buFont typeface="Arial" panose="020B0604020202020204" pitchFamily="34" charset="0"/>
              <a:buChar char="•"/>
            </a:pPr>
            <a:r>
              <a:rPr lang="en-IE" b="1" dirty="0">
                <a:latin typeface="Söhne"/>
              </a:rPr>
              <a:t>Purpose:</a:t>
            </a:r>
            <a:r>
              <a:rPr lang="en-IE" dirty="0">
                <a:latin typeface="Söhne"/>
              </a:rPr>
              <a:t> Ensure that the model does not exhibit discriminatory </a:t>
            </a:r>
            <a:r>
              <a:rPr lang="en-IE" dirty="0" err="1">
                <a:latin typeface="Söhne"/>
              </a:rPr>
              <a:t>behavior</a:t>
            </a:r>
            <a:r>
              <a:rPr lang="en-IE" dirty="0">
                <a:latin typeface="Söhne"/>
              </a:rPr>
              <a:t>.</a:t>
            </a:r>
          </a:p>
          <a:p>
            <a:r>
              <a:rPr lang="en-IE" b="1" dirty="0">
                <a:latin typeface="Söhne"/>
              </a:rPr>
              <a:t>11. Interpretability and </a:t>
            </a:r>
            <a:r>
              <a:rPr lang="en-IE" b="1" dirty="0" err="1">
                <a:latin typeface="Söhne"/>
              </a:rPr>
              <a:t>Explainability</a:t>
            </a:r>
            <a:r>
              <a:rPr lang="en-IE" b="1" dirty="0">
                <a:latin typeface="Söhne"/>
              </a:rPr>
              <a:t>:</a:t>
            </a:r>
          </a:p>
          <a:p>
            <a:pPr>
              <a:buFont typeface="Arial" panose="020B0604020202020204" pitchFamily="34" charset="0"/>
              <a:buChar char="•"/>
            </a:pPr>
            <a:r>
              <a:rPr lang="en-IE" b="1" dirty="0">
                <a:latin typeface="Söhne"/>
              </a:rPr>
              <a:t>Description:</a:t>
            </a:r>
            <a:r>
              <a:rPr lang="en-IE" dirty="0">
                <a:latin typeface="Söhne"/>
              </a:rPr>
              <a:t> Use techniques like SHAP values, LIME, or feature importance to understand how the model makes predictions.</a:t>
            </a:r>
          </a:p>
          <a:p>
            <a:pPr>
              <a:buFont typeface="Arial" panose="020B0604020202020204" pitchFamily="34" charset="0"/>
              <a:buChar char="•"/>
            </a:pPr>
            <a:r>
              <a:rPr lang="en-IE" b="1" dirty="0">
                <a:latin typeface="Söhne"/>
              </a:rPr>
              <a:t>Purpose:</a:t>
            </a:r>
            <a:r>
              <a:rPr lang="en-IE" dirty="0">
                <a:latin typeface="Söhne"/>
              </a:rPr>
              <a:t> Enhances trust in the model and provides insights into its decision-making process.</a:t>
            </a:r>
          </a:p>
          <a:p>
            <a:r>
              <a:rPr lang="en-IE" b="1" dirty="0">
                <a:latin typeface="Söhne"/>
              </a:rPr>
              <a:t>12. Deployment Considerations:</a:t>
            </a:r>
          </a:p>
          <a:p>
            <a:pPr>
              <a:buFont typeface="Arial" panose="020B0604020202020204" pitchFamily="34" charset="0"/>
              <a:buChar char="•"/>
            </a:pPr>
            <a:r>
              <a:rPr lang="en-IE" b="1" dirty="0">
                <a:latin typeface="Söhne"/>
              </a:rPr>
              <a:t>Description:</a:t>
            </a:r>
            <a:r>
              <a:rPr lang="en-IE" dirty="0">
                <a:latin typeface="Söhne"/>
              </a:rPr>
              <a:t> Evaluate the model's performance in a real-world setting after deployment.</a:t>
            </a:r>
          </a:p>
          <a:p>
            <a:pPr>
              <a:buFont typeface="Arial" panose="020B0604020202020204" pitchFamily="34" charset="0"/>
              <a:buChar char="•"/>
            </a:pPr>
            <a:r>
              <a:rPr lang="en-IE" b="1" dirty="0">
                <a:latin typeface="Söhne"/>
              </a:rPr>
              <a:t>Purpose:</a:t>
            </a:r>
            <a:r>
              <a:rPr lang="en-IE" dirty="0">
                <a:latin typeface="Söhne"/>
              </a:rPr>
              <a:t> Monitor for performance degradation, adapt to changing data distributions, and ensure ongoing reliability.</a:t>
            </a:r>
          </a:p>
          <a:p>
            <a:pPr marL="0" indent="0">
              <a:buFont typeface="Wingdings 3" charset="2"/>
              <a:buNone/>
            </a:pPr>
            <a:endParaRPr lang="en-US" dirty="0"/>
          </a:p>
        </p:txBody>
      </p:sp>
    </p:spTree>
    <p:extLst>
      <p:ext uri="{BB962C8B-B14F-4D97-AF65-F5344CB8AC3E}">
        <p14:creationId xmlns:p14="http://schemas.microsoft.com/office/powerpoint/2010/main" val="3507736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75645-EA6B-FD74-C521-8D3A576E1B2A}"/>
              </a:ext>
            </a:extLst>
          </p:cNvPr>
          <p:cNvSpPr>
            <a:spLocks noGrp="1"/>
          </p:cNvSpPr>
          <p:nvPr>
            <p:ph type="title"/>
          </p:nvPr>
        </p:nvSpPr>
        <p:spPr/>
        <p:txBody>
          <a:bodyPr/>
          <a:lstStyle/>
          <a:p>
            <a:r>
              <a:rPr lang="en-US" dirty="0"/>
              <a:t>NEW START – PROGRAMMING IN AI</a:t>
            </a:r>
          </a:p>
        </p:txBody>
      </p:sp>
      <p:sp>
        <p:nvSpPr>
          <p:cNvPr id="3" name="Content Placeholder 2">
            <a:extLst>
              <a:ext uri="{FF2B5EF4-FFF2-40B4-BE49-F238E27FC236}">
                <a16:creationId xmlns:a16="http://schemas.microsoft.com/office/drawing/2014/main" id="{DEF6D395-7FA7-2E7E-B799-D07542A8206C}"/>
              </a:ext>
            </a:extLst>
          </p:cNvPr>
          <p:cNvSpPr>
            <a:spLocks noGrp="1"/>
          </p:cNvSpPr>
          <p:nvPr>
            <p:ph idx="1"/>
          </p:nvPr>
        </p:nvSpPr>
        <p:spPr/>
        <p:txBody>
          <a:bodyPr/>
          <a:lstStyle/>
          <a:p>
            <a:r>
              <a:rPr lang="en-US" dirty="0"/>
              <a:t>AI is basically Programming 2.0 (next generation of programming)</a:t>
            </a:r>
          </a:p>
          <a:p>
            <a:r>
              <a:rPr lang="en-US" dirty="0"/>
              <a:t>Now we program computers to give ‘Artificial Intelligence’ </a:t>
            </a:r>
          </a:p>
          <a:p>
            <a:r>
              <a:rPr lang="en-US" dirty="0"/>
              <a:t>But how ?</a:t>
            </a:r>
          </a:p>
          <a:p>
            <a:pPr lvl="1"/>
            <a:r>
              <a:rPr lang="en-US" dirty="0"/>
              <a:t>LOTS OF DATA</a:t>
            </a:r>
          </a:p>
          <a:p>
            <a:pPr lvl="1"/>
            <a:r>
              <a:rPr lang="en-US" dirty="0"/>
              <a:t>LOTS OF COMPUTE POWER – CLOUD COMPUTING</a:t>
            </a:r>
          </a:p>
          <a:p>
            <a:pPr lvl="1"/>
            <a:r>
              <a:rPr lang="en-US" dirty="0"/>
              <a:t>SOFTWARE FRAMEWORKS MAKE DESIGNING CODE EASIER</a:t>
            </a:r>
          </a:p>
          <a:p>
            <a:pPr lvl="1"/>
            <a:r>
              <a:rPr lang="en-US" dirty="0"/>
              <a:t>More Engineers available</a:t>
            </a:r>
          </a:p>
          <a:p>
            <a:pPr lvl="1"/>
            <a:endParaRPr lang="en-US" dirty="0"/>
          </a:p>
          <a:p>
            <a:endParaRPr lang="en-US" dirty="0"/>
          </a:p>
        </p:txBody>
      </p:sp>
    </p:spTree>
    <p:extLst>
      <p:ext uri="{BB962C8B-B14F-4D97-AF65-F5344CB8AC3E}">
        <p14:creationId xmlns:p14="http://schemas.microsoft.com/office/powerpoint/2010/main" val="3770184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EB4D-0953-86C7-F1F3-5B19FACA72D3}"/>
              </a:ext>
            </a:extLst>
          </p:cNvPr>
          <p:cNvSpPr>
            <a:spLocks noGrp="1"/>
          </p:cNvSpPr>
          <p:nvPr>
            <p:ph type="title"/>
          </p:nvPr>
        </p:nvSpPr>
        <p:spPr/>
        <p:txBody>
          <a:bodyPr/>
          <a:lstStyle/>
          <a:p>
            <a:r>
              <a:rPr lang="en-IE" b="0" i="0" u="none" strike="noStrike" dirty="0">
                <a:solidFill>
                  <a:srgbClr val="ECECF1"/>
                </a:solidFill>
                <a:effectLst/>
                <a:latin typeface="Söhne"/>
              </a:rPr>
              <a:t>Interpreting complex datasets in AI</a:t>
            </a:r>
            <a:endParaRPr lang="en-US" dirty="0"/>
          </a:p>
        </p:txBody>
      </p:sp>
      <p:sp>
        <p:nvSpPr>
          <p:cNvPr id="3" name="Content Placeholder 2">
            <a:extLst>
              <a:ext uri="{FF2B5EF4-FFF2-40B4-BE49-F238E27FC236}">
                <a16:creationId xmlns:a16="http://schemas.microsoft.com/office/drawing/2014/main" id="{74F1FCCE-1EDA-E9AD-B12C-1D34F2164466}"/>
              </a:ext>
            </a:extLst>
          </p:cNvPr>
          <p:cNvSpPr>
            <a:spLocks noGrp="1"/>
          </p:cNvSpPr>
          <p:nvPr>
            <p:ph idx="1"/>
          </p:nvPr>
        </p:nvSpPr>
        <p:spPr>
          <a:xfrm>
            <a:off x="439947" y="2053087"/>
            <a:ext cx="11637034" cy="4804913"/>
          </a:xfrm>
        </p:spPr>
        <p:txBody>
          <a:bodyPr>
            <a:normAutofit fontScale="62500" lnSpcReduction="20000"/>
          </a:bodyPr>
          <a:lstStyle/>
          <a:p>
            <a:pPr algn="l">
              <a:buFont typeface="+mj-lt"/>
              <a:buAutoNum type="arabicPeriod"/>
            </a:pPr>
            <a:r>
              <a:rPr lang="en-IE" b="1" i="0" u="none" strike="noStrike" dirty="0">
                <a:effectLst/>
                <a:latin typeface="Söhne"/>
              </a:rPr>
              <a:t>Feature Importance Analysis:</a:t>
            </a:r>
            <a:endParaRPr lang="en-IE" b="0" i="0" u="none" strike="noStrike" dirty="0">
              <a:effectLst/>
              <a:latin typeface="Söhne"/>
            </a:endParaRPr>
          </a:p>
          <a:p>
            <a:pPr marL="457200" lvl="1" indent="0" algn="l">
              <a:buNone/>
            </a:pPr>
            <a:r>
              <a:rPr lang="en-IE" b="1" i="0" u="none" strike="noStrike" dirty="0">
                <a:effectLst/>
                <a:latin typeface="Söhne"/>
              </a:rPr>
              <a:t>Techniques:</a:t>
            </a:r>
            <a:endParaRPr lang="en-IE" b="0" i="0" u="none" strike="noStrike" dirty="0">
              <a:effectLst/>
              <a:latin typeface="Söhne"/>
            </a:endParaRPr>
          </a:p>
          <a:p>
            <a:pPr marL="1143000" lvl="2" indent="-228600" algn="l">
              <a:buFont typeface="+mj-lt"/>
              <a:buAutoNum type="arabicPeriod"/>
            </a:pPr>
            <a:r>
              <a:rPr lang="en-IE" b="1" i="0" u="none" strike="noStrike" dirty="0">
                <a:effectLst/>
                <a:latin typeface="Söhne"/>
              </a:rPr>
              <a:t>Permutation Importance:</a:t>
            </a:r>
            <a:r>
              <a:rPr lang="en-IE" b="0" i="0" u="none" strike="noStrike" dirty="0">
                <a:effectLst/>
                <a:latin typeface="Söhne"/>
              </a:rPr>
              <a:t> Measures the change in model performance when the values of a feature are randomly shuffled.</a:t>
            </a:r>
          </a:p>
          <a:p>
            <a:pPr marL="1143000" lvl="2" indent="-228600" algn="l">
              <a:buFont typeface="+mj-lt"/>
              <a:buAutoNum type="arabicPeriod"/>
            </a:pPr>
            <a:r>
              <a:rPr lang="en-IE" b="1" i="0" u="none" strike="noStrike" dirty="0">
                <a:effectLst/>
                <a:latin typeface="Söhne"/>
              </a:rPr>
              <a:t>Tree-based Methods:</a:t>
            </a:r>
            <a:r>
              <a:rPr lang="en-IE" b="0" i="0" u="none" strike="noStrike" dirty="0">
                <a:effectLst/>
                <a:latin typeface="Söhne"/>
              </a:rPr>
              <a:t> Decision trees and ensemble methods (e.g., Random Forests) provide feature importance scores.</a:t>
            </a:r>
          </a:p>
          <a:p>
            <a:pPr algn="l">
              <a:buFont typeface="+mj-lt"/>
              <a:buAutoNum type="arabicPeriod"/>
            </a:pPr>
            <a:r>
              <a:rPr lang="en-IE" b="1" i="0" u="none" strike="noStrike" dirty="0">
                <a:effectLst/>
                <a:latin typeface="Söhne"/>
              </a:rPr>
              <a:t>Cluster Profiling:</a:t>
            </a:r>
            <a:endParaRPr lang="en-IE" b="0" i="0" u="none" strike="noStrike" dirty="0">
              <a:effectLst/>
              <a:latin typeface="Söhne"/>
            </a:endParaRPr>
          </a:p>
          <a:p>
            <a:pPr marL="457200" lvl="1" indent="0" algn="l">
              <a:buNone/>
            </a:pPr>
            <a:r>
              <a:rPr lang="en-IE" b="1" i="0" u="none" strike="noStrike" dirty="0">
                <a:effectLst/>
                <a:latin typeface="Söhne"/>
              </a:rPr>
              <a:t>Description:</a:t>
            </a:r>
            <a:r>
              <a:rPr lang="en-IE" b="0" i="0" u="none" strike="noStrike" dirty="0">
                <a:effectLst/>
                <a:latin typeface="Söhne"/>
              </a:rPr>
              <a:t> </a:t>
            </a:r>
            <a:r>
              <a:rPr lang="en-IE" b="0" i="0" u="none" strike="noStrike" dirty="0" err="1">
                <a:effectLst/>
                <a:latin typeface="Söhne"/>
              </a:rPr>
              <a:t>Analyzes</a:t>
            </a:r>
            <a:r>
              <a:rPr lang="en-IE" b="0" i="0" u="none" strike="noStrike" dirty="0">
                <a:effectLst/>
                <a:latin typeface="Söhne"/>
              </a:rPr>
              <a:t> clusters in unsupervised learning, providing insights into the characteristics of different groups of data points.</a:t>
            </a:r>
          </a:p>
          <a:p>
            <a:pPr marL="457200" lvl="1" indent="0" algn="l">
              <a:buNone/>
            </a:pPr>
            <a:r>
              <a:rPr lang="en-IE" b="1" i="0" u="none" strike="noStrike" dirty="0">
                <a:effectLst/>
                <a:latin typeface="Söhne"/>
              </a:rPr>
              <a:t>Techniques:</a:t>
            </a:r>
            <a:r>
              <a:rPr lang="en-IE" b="0" i="0" u="none" strike="noStrike" dirty="0">
                <a:effectLst/>
                <a:latin typeface="Söhne"/>
              </a:rPr>
              <a:t> Descriptive statistics and visualization techniques can be used to profile clusters.</a:t>
            </a:r>
          </a:p>
          <a:p>
            <a:pPr algn="l">
              <a:buFont typeface="+mj-lt"/>
              <a:buAutoNum type="arabicPeriod"/>
            </a:pPr>
            <a:r>
              <a:rPr lang="en-IE" b="1" i="0" u="none" strike="noStrike" dirty="0">
                <a:effectLst/>
                <a:latin typeface="Söhne"/>
              </a:rPr>
              <a:t>A/B Testing and Causal Inference:</a:t>
            </a:r>
            <a:endParaRPr lang="en-IE" b="0" i="0" u="none" strike="noStrike" dirty="0">
              <a:effectLst/>
              <a:latin typeface="Söhne"/>
            </a:endParaRPr>
          </a:p>
          <a:p>
            <a:pPr marL="457200" lvl="1" indent="0" algn="l">
              <a:buNone/>
            </a:pPr>
            <a:r>
              <a:rPr lang="en-IE" b="1" i="0" u="none" strike="noStrike" dirty="0">
                <a:effectLst/>
                <a:latin typeface="Söhne"/>
              </a:rPr>
              <a:t>Description:</a:t>
            </a:r>
            <a:r>
              <a:rPr lang="en-IE" b="0" i="0" u="none" strike="noStrike" dirty="0">
                <a:effectLst/>
                <a:latin typeface="Söhne"/>
              </a:rPr>
              <a:t> For understanding the impact of changes or interventions, such as model updates or new features.</a:t>
            </a:r>
          </a:p>
          <a:p>
            <a:pPr marL="457200" lvl="1" indent="0" algn="l">
              <a:buNone/>
            </a:pPr>
            <a:r>
              <a:rPr lang="en-IE" b="1" i="0" u="none" strike="noStrike" dirty="0">
                <a:effectLst/>
                <a:latin typeface="Söhne"/>
              </a:rPr>
              <a:t>Techniques:</a:t>
            </a:r>
            <a:r>
              <a:rPr lang="en-IE" b="0" i="0" u="none" strike="noStrike" dirty="0">
                <a:effectLst/>
                <a:latin typeface="Söhne"/>
              </a:rPr>
              <a:t> Conducting controlled experiments to measure the causal effect of a change.</a:t>
            </a:r>
          </a:p>
          <a:p>
            <a:pPr algn="l">
              <a:buFont typeface="+mj-lt"/>
              <a:buAutoNum type="arabicPeriod"/>
            </a:pPr>
            <a:r>
              <a:rPr lang="en-IE" b="1" i="0" u="none" strike="noStrike" dirty="0">
                <a:effectLst/>
                <a:latin typeface="Söhne"/>
              </a:rPr>
              <a:t>Dimensionality Reduction:</a:t>
            </a:r>
            <a:endParaRPr lang="en-IE" b="0" i="0" u="none" strike="noStrike" dirty="0">
              <a:effectLst/>
              <a:latin typeface="Söhne"/>
            </a:endParaRPr>
          </a:p>
          <a:p>
            <a:pPr marL="457200" lvl="1" indent="0" algn="l">
              <a:buNone/>
            </a:pPr>
            <a:r>
              <a:rPr lang="en-IE" b="1" i="0" u="none" strike="noStrike" dirty="0">
                <a:effectLst/>
                <a:latin typeface="Söhne"/>
              </a:rPr>
              <a:t>Techniques:</a:t>
            </a:r>
            <a:r>
              <a:rPr lang="en-IE" b="0" i="0" u="none" strike="noStrike" dirty="0">
                <a:effectLst/>
                <a:latin typeface="Söhne"/>
              </a:rPr>
              <a:t> Techniques like Principal Component Analysis (PCA) help reduce the dimensionality of the data while preserving essential information.</a:t>
            </a:r>
          </a:p>
          <a:p>
            <a:pPr algn="l">
              <a:buFont typeface="+mj-lt"/>
              <a:buAutoNum type="arabicPeriod"/>
            </a:pPr>
            <a:r>
              <a:rPr lang="en-IE" b="1" i="0" u="none" strike="noStrike" dirty="0">
                <a:effectLst/>
                <a:latin typeface="Söhne"/>
              </a:rPr>
              <a:t>Cross-Validation Analysis:</a:t>
            </a:r>
            <a:endParaRPr lang="en-IE" b="0" i="0" u="none" strike="noStrike" dirty="0">
              <a:effectLst/>
              <a:latin typeface="Söhne"/>
            </a:endParaRPr>
          </a:p>
          <a:p>
            <a:pPr marL="457200" lvl="1" indent="0" algn="l">
              <a:buNone/>
            </a:pPr>
            <a:r>
              <a:rPr lang="en-IE" b="1" i="0" u="none" strike="noStrike" dirty="0">
                <a:effectLst/>
                <a:latin typeface="Söhne"/>
              </a:rPr>
              <a:t>Techniques:</a:t>
            </a:r>
            <a:r>
              <a:rPr lang="en-IE" b="0" i="0" u="none" strike="noStrike" dirty="0">
                <a:effectLst/>
                <a:latin typeface="Söhne"/>
              </a:rPr>
              <a:t> Examining model performance across different folds in cross-validation can reveal how stable the model is and identify potential issues.</a:t>
            </a:r>
          </a:p>
          <a:p>
            <a:pPr algn="l">
              <a:buFont typeface="+mj-lt"/>
              <a:buAutoNum type="arabicPeriod"/>
            </a:pPr>
            <a:r>
              <a:rPr lang="en-IE" b="1" i="0" u="none" strike="noStrike" dirty="0">
                <a:effectLst/>
                <a:latin typeface="Söhne"/>
              </a:rPr>
              <a:t>Model Evaluation Metrics:</a:t>
            </a:r>
            <a:endParaRPr lang="en-IE" b="0" i="0" u="none" strike="noStrike" dirty="0">
              <a:effectLst/>
              <a:latin typeface="Söhne"/>
            </a:endParaRPr>
          </a:p>
          <a:p>
            <a:pPr marL="457200" lvl="1" indent="0" algn="l">
              <a:buNone/>
            </a:pPr>
            <a:r>
              <a:rPr lang="en-IE" b="1" i="0" u="none" strike="noStrike" dirty="0">
                <a:effectLst/>
                <a:latin typeface="Söhne"/>
              </a:rPr>
              <a:t>Techniques:</a:t>
            </a:r>
            <a:r>
              <a:rPr lang="en-IE" b="0" i="0" u="none" strike="noStrike" dirty="0">
                <a:effectLst/>
                <a:latin typeface="Söhne"/>
              </a:rPr>
              <a:t> Utilizing metrics such as precision, recall, F1 score, ROC curves, and confusion matrices for classification tasks, or mean absolute error, mean squared error, and R-squared for regression tasks.</a:t>
            </a:r>
          </a:p>
          <a:p>
            <a:pPr algn="l">
              <a:buFont typeface="+mj-lt"/>
              <a:buAutoNum type="arabicPeriod"/>
            </a:pPr>
            <a:r>
              <a:rPr lang="en-IE" b="1" i="0" u="none" strike="noStrike" dirty="0">
                <a:effectLst/>
                <a:latin typeface="Söhne"/>
              </a:rPr>
              <a:t>Ethical AI Audits:</a:t>
            </a:r>
            <a:endParaRPr lang="en-IE" b="0" i="0" u="none" strike="noStrike" dirty="0">
              <a:effectLst/>
              <a:latin typeface="Söhne"/>
            </a:endParaRPr>
          </a:p>
          <a:p>
            <a:pPr marL="457200" lvl="1" indent="0" algn="l">
              <a:buNone/>
            </a:pPr>
            <a:r>
              <a:rPr lang="en-IE" b="1" i="0" u="none" strike="noStrike" dirty="0">
                <a:effectLst/>
                <a:latin typeface="Söhne"/>
              </a:rPr>
              <a:t>Techniques:</a:t>
            </a:r>
            <a:r>
              <a:rPr lang="en-IE" b="0" i="0" u="none" strike="noStrike" dirty="0">
                <a:effectLst/>
                <a:latin typeface="Söhne"/>
              </a:rPr>
              <a:t> Assessing models for fairness, bias, and ethical considerations. Metrics like disparate impact and demographic parity are used to evaluate fairness.</a:t>
            </a:r>
          </a:p>
        </p:txBody>
      </p:sp>
    </p:spTree>
    <p:extLst>
      <p:ext uri="{BB962C8B-B14F-4D97-AF65-F5344CB8AC3E}">
        <p14:creationId xmlns:p14="http://schemas.microsoft.com/office/powerpoint/2010/main" val="1913298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42B92-3157-1D91-9D7C-968AD19B902C}"/>
              </a:ext>
            </a:extLst>
          </p:cNvPr>
          <p:cNvSpPr>
            <a:spLocks noGrp="1"/>
          </p:cNvSpPr>
          <p:nvPr>
            <p:ph type="title"/>
          </p:nvPr>
        </p:nvSpPr>
        <p:spPr/>
        <p:txBody>
          <a:bodyPr/>
          <a:lstStyle/>
          <a:p>
            <a:r>
              <a:rPr lang="en-US" dirty="0"/>
              <a:t>Optimizer and Loss Function</a:t>
            </a:r>
          </a:p>
        </p:txBody>
      </p:sp>
      <p:sp>
        <p:nvSpPr>
          <p:cNvPr id="3" name="Content Placeholder 2">
            <a:extLst>
              <a:ext uri="{FF2B5EF4-FFF2-40B4-BE49-F238E27FC236}">
                <a16:creationId xmlns:a16="http://schemas.microsoft.com/office/drawing/2014/main" id="{21E7B59F-424E-8BDC-638B-3EB1F43E7FE5}"/>
              </a:ext>
            </a:extLst>
          </p:cNvPr>
          <p:cNvSpPr>
            <a:spLocks noGrp="1"/>
          </p:cNvSpPr>
          <p:nvPr>
            <p:ph idx="1"/>
          </p:nvPr>
        </p:nvSpPr>
        <p:spPr>
          <a:xfrm>
            <a:off x="246305" y="2389517"/>
            <a:ext cx="5481635" cy="4175185"/>
          </a:xfrm>
        </p:spPr>
        <p:txBody>
          <a:bodyPr>
            <a:normAutofit fontScale="77500" lnSpcReduction="20000"/>
          </a:bodyPr>
          <a:lstStyle/>
          <a:p>
            <a:pPr algn="l"/>
            <a:r>
              <a:rPr lang="en-IE" b="1" i="0" u="none" strike="noStrike" dirty="0">
                <a:effectLst/>
                <a:latin typeface="Söhne"/>
              </a:rPr>
              <a:t>Loss Function:</a:t>
            </a:r>
          </a:p>
          <a:p>
            <a:pPr algn="l">
              <a:buFont typeface="Arial" panose="020B0604020202020204" pitchFamily="34" charset="0"/>
              <a:buChar char="•"/>
            </a:pPr>
            <a:r>
              <a:rPr lang="en-IE" b="1" i="0" u="none" strike="noStrike" dirty="0">
                <a:effectLst/>
                <a:latin typeface="Söhne"/>
              </a:rPr>
              <a:t>Definition:</a:t>
            </a:r>
            <a:endParaRPr lang="en-IE" b="0" i="0" u="none" strike="noStrike" dirty="0">
              <a:effectLst/>
              <a:latin typeface="Söhne"/>
            </a:endParaRPr>
          </a:p>
          <a:p>
            <a:pPr marL="742950" lvl="1" indent="-285750" algn="l">
              <a:buFont typeface="Arial" panose="020B0604020202020204" pitchFamily="34" charset="0"/>
              <a:buChar char="•"/>
            </a:pPr>
            <a:r>
              <a:rPr lang="en-IE" b="0" i="0" u="none" strike="noStrike" dirty="0">
                <a:effectLst/>
                <a:latin typeface="Söhne"/>
              </a:rPr>
              <a:t>A loss function, also known as a </a:t>
            </a:r>
            <a:r>
              <a:rPr lang="en-IE" b="0" i="0" u="none" strike="noStrike" dirty="0">
                <a:effectLst/>
                <a:highlight>
                  <a:srgbClr val="FFFF00"/>
                </a:highlight>
                <a:latin typeface="Söhne"/>
              </a:rPr>
              <a:t>cost function or objective function, quantifies the difference between the predicted values of a model and the actual target value</a:t>
            </a:r>
            <a:r>
              <a:rPr lang="en-IE" b="0" i="0" u="none" strike="noStrike" dirty="0">
                <a:effectLst/>
                <a:latin typeface="Söhne"/>
              </a:rPr>
              <a:t>s. It represents the error or cost associated with the model's predictions.</a:t>
            </a:r>
          </a:p>
          <a:p>
            <a:pPr algn="l">
              <a:buFont typeface="Arial" panose="020B0604020202020204" pitchFamily="34" charset="0"/>
              <a:buChar char="•"/>
            </a:pPr>
            <a:r>
              <a:rPr lang="en-IE" b="1" i="0" u="none" strike="noStrike" dirty="0">
                <a:effectLst/>
                <a:latin typeface="Söhne"/>
              </a:rPr>
              <a:t>Purpose:</a:t>
            </a:r>
            <a:endParaRPr lang="en-IE" b="0" i="0" u="none" strike="noStrike" dirty="0">
              <a:effectLst/>
              <a:latin typeface="Söhne"/>
            </a:endParaRPr>
          </a:p>
          <a:p>
            <a:pPr marL="742950" lvl="1" indent="-285750" algn="l">
              <a:buFont typeface="Arial" panose="020B0604020202020204" pitchFamily="34" charset="0"/>
              <a:buChar char="•"/>
            </a:pPr>
            <a:r>
              <a:rPr lang="en-IE" b="0" i="0" u="none" strike="noStrike" dirty="0">
                <a:effectLst/>
                <a:latin typeface="Söhne"/>
              </a:rPr>
              <a:t>The goal during training is to minimize the loss function, meaning the </a:t>
            </a:r>
            <a:r>
              <a:rPr lang="en-IE" b="0" i="0" u="none" strike="noStrike" dirty="0">
                <a:effectLst/>
                <a:highlight>
                  <a:srgbClr val="FFFF00"/>
                </a:highlight>
                <a:latin typeface="Söhne"/>
              </a:rPr>
              <a:t>model is making predictions that are as close as possible to the true values</a:t>
            </a:r>
            <a:r>
              <a:rPr lang="en-IE" b="0" i="0" u="none" strike="noStrike" dirty="0">
                <a:effectLst/>
                <a:latin typeface="Söhne"/>
              </a:rPr>
              <a:t>. Different tasks (classification, regression, etc.) and types of models may require different loss functions.</a:t>
            </a:r>
          </a:p>
          <a:p>
            <a:pPr algn="l">
              <a:buFont typeface="Arial" panose="020B0604020202020204" pitchFamily="34" charset="0"/>
              <a:buChar char="•"/>
            </a:pPr>
            <a:r>
              <a:rPr lang="en-IE" b="1" i="0" u="none" strike="noStrike" dirty="0">
                <a:effectLst/>
                <a:latin typeface="Söhne"/>
              </a:rPr>
              <a:t>Examples:</a:t>
            </a:r>
            <a:endParaRPr lang="en-IE" b="0" i="0" u="none" strike="noStrike" dirty="0">
              <a:effectLst/>
              <a:latin typeface="Söhne"/>
            </a:endParaRPr>
          </a:p>
          <a:p>
            <a:pPr marL="742950" lvl="1" indent="-285750" algn="l">
              <a:buFont typeface="Arial" panose="020B0604020202020204" pitchFamily="34" charset="0"/>
              <a:buChar char="•"/>
            </a:pPr>
            <a:r>
              <a:rPr lang="en-IE" b="0" i="0" u="none" strike="noStrike" dirty="0">
                <a:effectLst/>
                <a:latin typeface="Söhne"/>
              </a:rPr>
              <a:t>For regression tasks, Mean Squared Error (MSE) is a common loss function. For classification tasks, cross-entropy loss (binary or categorical) is often used.</a:t>
            </a:r>
          </a:p>
          <a:p>
            <a:pPr algn="l">
              <a:buFont typeface="Arial" panose="020B0604020202020204" pitchFamily="34" charset="0"/>
              <a:buChar char="•"/>
            </a:pPr>
            <a:r>
              <a:rPr lang="en-IE" b="1" i="0" u="none" strike="noStrike" dirty="0">
                <a:effectLst/>
                <a:latin typeface="Söhne"/>
              </a:rPr>
              <a:t>Mathematical Representation:</a:t>
            </a:r>
            <a:endParaRPr lang="en-IE" b="0" i="0" u="none" strike="noStrike" dirty="0">
              <a:effectLst/>
              <a:latin typeface="Söhne"/>
            </a:endParaRPr>
          </a:p>
          <a:p>
            <a:pPr marL="742950" lvl="1" indent="-285750" algn="l">
              <a:buFont typeface="Arial" panose="020B0604020202020204" pitchFamily="34" charset="0"/>
              <a:buChar char="•"/>
            </a:pPr>
            <a:r>
              <a:rPr lang="en-IE" b="0" i="0" u="none" strike="noStrike" dirty="0">
                <a:effectLst/>
                <a:latin typeface="Söhne"/>
              </a:rPr>
              <a:t>If </a:t>
            </a:r>
            <a:r>
              <a:rPr lang="en-IE" b="0" i="0" u="none" strike="noStrike" dirty="0" err="1">
                <a:effectLst/>
                <a:latin typeface="KaTeX_Main"/>
              </a:rPr>
              <a:t>y</a:t>
            </a:r>
            <a:r>
              <a:rPr lang="en-IE" b="0" i="1" u="none" strike="noStrike" dirty="0" err="1">
                <a:effectLst/>
                <a:latin typeface="KaTeX_Math"/>
              </a:rPr>
              <a:t>y</a:t>
            </a:r>
            <a:r>
              <a:rPr lang="en-IE" b="0" i="0" u="none" strike="noStrike" dirty="0">
                <a:effectLst/>
                <a:latin typeface="Söhne"/>
              </a:rPr>
              <a:t> is the true label and </a:t>
            </a:r>
            <a:r>
              <a:rPr lang="en-IE" b="0" i="0" u="none" strike="noStrike" dirty="0" err="1">
                <a:effectLst/>
                <a:latin typeface="KaTeX_Main"/>
              </a:rPr>
              <a:t>y^</a:t>
            </a:r>
            <a:r>
              <a:rPr lang="en-IE" b="0" i="1" u="none" strike="noStrike" dirty="0" err="1">
                <a:effectLst/>
                <a:latin typeface="KaTeX_Math"/>
              </a:rPr>
              <a:t>y</a:t>
            </a:r>
            <a:r>
              <a:rPr lang="en-IE" b="0" i="0" u="none" strike="noStrike" dirty="0">
                <a:effectLst/>
                <a:latin typeface="KaTeX_Main"/>
              </a:rPr>
              <a:t>^​</a:t>
            </a:r>
            <a:r>
              <a:rPr lang="en-IE" b="0" i="0" u="none" strike="noStrike" dirty="0">
                <a:effectLst/>
                <a:latin typeface="Söhne"/>
              </a:rPr>
              <a:t> is the predicted label, the basic form of a loss function can be represented as </a:t>
            </a:r>
            <a:r>
              <a:rPr lang="en-IE" b="0" i="0" u="none" strike="noStrike" dirty="0">
                <a:effectLst/>
                <a:latin typeface="KaTeX_Main"/>
              </a:rPr>
              <a:t>L(</a:t>
            </a:r>
            <a:r>
              <a:rPr lang="en-IE" b="0" i="0" u="none" strike="noStrike" dirty="0" err="1">
                <a:effectLst/>
                <a:latin typeface="KaTeX_Main"/>
              </a:rPr>
              <a:t>y,y</a:t>
            </a:r>
            <a:r>
              <a:rPr lang="en-IE" b="0" i="0" u="none" strike="noStrike" dirty="0">
                <a:effectLst/>
                <a:latin typeface="KaTeX_Main"/>
              </a:rPr>
              <a:t>^)</a:t>
            </a:r>
            <a:r>
              <a:rPr lang="en-IE" b="0" i="1" u="none" strike="noStrike" dirty="0">
                <a:effectLst/>
                <a:latin typeface="KaTeX_Math"/>
              </a:rPr>
              <a:t>L</a:t>
            </a:r>
            <a:r>
              <a:rPr lang="en-IE" b="0" i="0" u="none" strike="noStrike" dirty="0">
                <a:effectLst/>
                <a:latin typeface="KaTeX_Main"/>
              </a:rPr>
              <a:t>(</a:t>
            </a:r>
            <a:r>
              <a:rPr lang="en-IE" b="0" i="1" u="none" strike="noStrike" dirty="0" err="1">
                <a:effectLst/>
                <a:latin typeface="KaTeX_Math"/>
              </a:rPr>
              <a:t>y</a:t>
            </a:r>
            <a:r>
              <a:rPr lang="en-IE" b="0" i="0" u="none" strike="noStrike" dirty="0" err="1">
                <a:effectLst/>
                <a:latin typeface="KaTeX_Main"/>
              </a:rPr>
              <a:t>,</a:t>
            </a:r>
            <a:r>
              <a:rPr lang="en-IE" b="0" i="1" u="none" strike="noStrike" dirty="0" err="1">
                <a:effectLst/>
                <a:latin typeface="KaTeX_Math"/>
              </a:rPr>
              <a:t>y</a:t>
            </a:r>
            <a:r>
              <a:rPr lang="en-IE" b="0" i="0" u="none" strike="noStrike" dirty="0">
                <a:effectLst/>
                <a:latin typeface="KaTeX_Main"/>
              </a:rPr>
              <a:t>^​)</a:t>
            </a:r>
            <a:r>
              <a:rPr lang="en-IE" b="0" i="0" u="none" strike="noStrike" dirty="0">
                <a:effectLst/>
                <a:latin typeface="Söhne"/>
              </a:rPr>
              <a:t>.</a:t>
            </a:r>
          </a:p>
          <a:p>
            <a:endParaRPr lang="en-US" dirty="0"/>
          </a:p>
        </p:txBody>
      </p:sp>
      <p:sp>
        <p:nvSpPr>
          <p:cNvPr id="4" name="Content Placeholder 2">
            <a:extLst>
              <a:ext uri="{FF2B5EF4-FFF2-40B4-BE49-F238E27FC236}">
                <a16:creationId xmlns:a16="http://schemas.microsoft.com/office/drawing/2014/main" id="{1F954C7A-887C-193F-215E-2EF48A5C07FF}"/>
              </a:ext>
            </a:extLst>
          </p:cNvPr>
          <p:cNvSpPr txBox="1">
            <a:spLocks/>
          </p:cNvSpPr>
          <p:nvPr/>
        </p:nvSpPr>
        <p:spPr>
          <a:xfrm>
            <a:off x="5939739" y="2389517"/>
            <a:ext cx="5921582" cy="3950897"/>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l"/>
            <a:r>
              <a:rPr lang="en-IE" b="1" i="0" u="none" strike="noStrike" dirty="0">
                <a:effectLst/>
                <a:latin typeface="Söhne"/>
              </a:rPr>
              <a:t>Optimizer:</a:t>
            </a:r>
          </a:p>
          <a:p>
            <a:pPr algn="l">
              <a:buFont typeface="Arial" panose="020B0604020202020204" pitchFamily="34" charset="0"/>
              <a:buChar char="•"/>
            </a:pPr>
            <a:r>
              <a:rPr lang="en-IE" b="1" i="0" u="none" strike="noStrike" dirty="0">
                <a:effectLst/>
                <a:latin typeface="Söhne"/>
              </a:rPr>
              <a:t>Definition:</a:t>
            </a:r>
            <a:endParaRPr lang="en-IE" b="0" i="0" u="none" strike="noStrike" dirty="0">
              <a:effectLst/>
              <a:latin typeface="Söhne"/>
            </a:endParaRPr>
          </a:p>
          <a:p>
            <a:pPr marL="742950" lvl="1" indent="-285750" algn="l">
              <a:buFont typeface="Arial" panose="020B0604020202020204" pitchFamily="34" charset="0"/>
              <a:buChar char="•"/>
            </a:pPr>
            <a:r>
              <a:rPr lang="en-IE" b="0" i="0" u="none" strike="noStrike" dirty="0">
                <a:effectLst/>
                <a:latin typeface="Söhne"/>
              </a:rPr>
              <a:t>An </a:t>
            </a:r>
            <a:r>
              <a:rPr lang="en-IE" b="0" i="0" u="none" strike="noStrike" dirty="0">
                <a:effectLst/>
                <a:highlight>
                  <a:srgbClr val="FFFF00"/>
                </a:highlight>
                <a:latin typeface="Söhne"/>
              </a:rPr>
              <a:t>optimizer is an algorithm or method used to minimize the loss function by adjusting the model's parameters </a:t>
            </a:r>
            <a:r>
              <a:rPr lang="en-IE" b="0" i="0" u="none" strike="noStrike" dirty="0">
                <a:effectLst/>
                <a:latin typeface="Söhne"/>
              </a:rPr>
              <a:t>(weights and biases). The optimizer iteratively updates the model parameters based on the gradients of the loss function with respect to these parameters.</a:t>
            </a:r>
          </a:p>
          <a:p>
            <a:pPr algn="l">
              <a:buFont typeface="Arial" panose="020B0604020202020204" pitchFamily="34" charset="0"/>
              <a:buChar char="•"/>
            </a:pPr>
            <a:r>
              <a:rPr lang="en-IE" b="1" i="0" u="none" strike="noStrike" dirty="0">
                <a:effectLst/>
                <a:latin typeface="Söhne"/>
              </a:rPr>
              <a:t>Purpose:</a:t>
            </a:r>
            <a:endParaRPr lang="en-IE" b="0" i="0" u="none" strike="noStrike" dirty="0">
              <a:effectLst/>
              <a:latin typeface="Söhne"/>
            </a:endParaRPr>
          </a:p>
          <a:p>
            <a:pPr marL="742950" lvl="1" indent="-285750" algn="l">
              <a:buFont typeface="Arial" panose="020B0604020202020204" pitchFamily="34" charset="0"/>
              <a:buChar char="•"/>
            </a:pPr>
            <a:r>
              <a:rPr lang="en-IE" b="0" i="0" u="none" strike="noStrike" dirty="0">
                <a:effectLst/>
                <a:latin typeface="Söhne"/>
              </a:rPr>
              <a:t>The optimizer is responsible for navigating the model parameter space in the direction that </a:t>
            </a:r>
            <a:r>
              <a:rPr lang="en-IE" b="0" i="0" u="none" strike="noStrike" dirty="0">
                <a:effectLst/>
                <a:highlight>
                  <a:srgbClr val="FFFF00"/>
                </a:highlight>
                <a:latin typeface="Söhne"/>
              </a:rPr>
              <a:t>reduces the loss, effectively guiding the model </a:t>
            </a:r>
            <a:r>
              <a:rPr lang="en-IE" b="0" i="0" u="none" strike="noStrike" dirty="0">
                <a:effectLst/>
                <a:latin typeface="Söhne"/>
              </a:rPr>
              <a:t>towards a configuration where predictions align better with the true values.</a:t>
            </a:r>
          </a:p>
          <a:p>
            <a:pPr algn="l">
              <a:buFont typeface="Arial" panose="020B0604020202020204" pitchFamily="34" charset="0"/>
              <a:buChar char="•"/>
            </a:pPr>
            <a:r>
              <a:rPr lang="en-IE" b="1" i="0" u="none" strike="noStrike" dirty="0">
                <a:effectLst/>
                <a:latin typeface="Söhne"/>
              </a:rPr>
              <a:t>Examples:</a:t>
            </a:r>
            <a:endParaRPr lang="en-IE" b="0" i="0" u="none" strike="noStrike" dirty="0">
              <a:effectLst/>
              <a:latin typeface="Söhne"/>
            </a:endParaRPr>
          </a:p>
          <a:p>
            <a:pPr marL="742950" lvl="1" indent="-285750" algn="l">
              <a:buFont typeface="Arial" panose="020B0604020202020204" pitchFamily="34" charset="0"/>
              <a:buChar char="•"/>
            </a:pPr>
            <a:r>
              <a:rPr lang="en-IE" b="0" i="0" u="none" strike="noStrike" dirty="0">
                <a:effectLst/>
                <a:latin typeface="Söhne"/>
              </a:rPr>
              <a:t>Common optimizers include Stochastic Gradient Descent (SGD), Adam, RMSprop, and </a:t>
            </a:r>
            <a:r>
              <a:rPr lang="en-IE" b="0" i="0" u="none" strike="noStrike" dirty="0" err="1">
                <a:effectLst/>
                <a:latin typeface="Söhne"/>
              </a:rPr>
              <a:t>Adagrad</a:t>
            </a:r>
            <a:r>
              <a:rPr lang="en-IE" b="0" i="0" u="none" strike="noStrike" dirty="0">
                <a:effectLst/>
                <a:latin typeface="Söhne"/>
              </a:rPr>
              <a:t>. These optimizers use different strategies to adjust model parameters and control the learning rate during training.</a:t>
            </a:r>
          </a:p>
          <a:p>
            <a:pPr algn="l">
              <a:buFont typeface="Arial" panose="020B0604020202020204" pitchFamily="34" charset="0"/>
              <a:buChar char="•"/>
            </a:pPr>
            <a:r>
              <a:rPr lang="en-IE" b="1" i="0" u="none" strike="noStrike" dirty="0">
                <a:effectLst/>
                <a:latin typeface="Söhne"/>
              </a:rPr>
              <a:t>Parameters:</a:t>
            </a:r>
            <a:endParaRPr lang="en-IE" b="0" i="0" u="none" strike="noStrike" dirty="0">
              <a:effectLst/>
              <a:latin typeface="Söhne"/>
            </a:endParaRPr>
          </a:p>
          <a:p>
            <a:pPr marL="742950" lvl="1" indent="-285750" algn="l">
              <a:buFont typeface="Arial" panose="020B0604020202020204" pitchFamily="34" charset="0"/>
              <a:buChar char="•"/>
            </a:pPr>
            <a:r>
              <a:rPr lang="en-IE" b="0" i="0" u="none" strike="noStrike" dirty="0">
                <a:effectLst/>
                <a:latin typeface="Söhne"/>
              </a:rPr>
              <a:t>Optimizers often have hyperparameters, such as the learning rate, that need to be carefully tuned. The learning rate determines the step size during each update, influencing the convergence and stability of the training process.</a:t>
            </a:r>
          </a:p>
          <a:p>
            <a:endParaRPr lang="en-US" dirty="0"/>
          </a:p>
        </p:txBody>
      </p:sp>
    </p:spTree>
    <p:extLst>
      <p:ext uri="{BB962C8B-B14F-4D97-AF65-F5344CB8AC3E}">
        <p14:creationId xmlns:p14="http://schemas.microsoft.com/office/powerpoint/2010/main" val="1908556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5208-6F83-D804-DC34-D61DCDFA27D4}"/>
              </a:ext>
            </a:extLst>
          </p:cNvPr>
          <p:cNvSpPr>
            <a:spLocks noGrp="1"/>
          </p:cNvSpPr>
          <p:nvPr>
            <p:ph type="title"/>
          </p:nvPr>
        </p:nvSpPr>
        <p:spPr/>
        <p:txBody>
          <a:bodyPr/>
          <a:lstStyle/>
          <a:p>
            <a:r>
              <a:rPr lang="en-US" dirty="0"/>
              <a:t>ML Ops </a:t>
            </a:r>
          </a:p>
        </p:txBody>
      </p:sp>
      <p:sp>
        <p:nvSpPr>
          <p:cNvPr id="3" name="Content Placeholder 2">
            <a:extLst>
              <a:ext uri="{FF2B5EF4-FFF2-40B4-BE49-F238E27FC236}">
                <a16:creationId xmlns:a16="http://schemas.microsoft.com/office/drawing/2014/main" id="{FC478F58-FBD4-DB3E-3642-602D09CA9BE4}"/>
              </a:ext>
            </a:extLst>
          </p:cNvPr>
          <p:cNvSpPr>
            <a:spLocks noGrp="1"/>
          </p:cNvSpPr>
          <p:nvPr>
            <p:ph idx="1"/>
          </p:nvPr>
        </p:nvSpPr>
        <p:spPr>
          <a:xfrm>
            <a:off x="655608" y="2122098"/>
            <a:ext cx="10584611" cy="4735902"/>
          </a:xfrm>
        </p:spPr>
        <p:txBody>
          <a:bodyPr>
            <a:normAutofit/>
          </a:bodyPr>
          <a:lstStyle/>
          <a:p>
            <a:pPr algn="l"/>
            <a:r>
              <a:rPr lang="en-IE" dirty="0">
                <a:solidFill>
                  <a:srgbClr val="222222"/>
                </a:solidFill>
                <a:latin typeface="Noto serif" panose="02020600060500020200" pitchFamily="18" charset="0"/>
              </a:rPr>
              <a:t>O</a:t>
            </a:r>
            <a:r>
              <a:rPr lang="en-IE" b="0" i="0" u="none" strike="noStrike" dirty="0">
                <a:solidFill>
                  <a:srgbClr val="222222"/>
                </a:solidFill>
                <a:effectLst/>
                <a:latin typeface="Noto serif" panose="02020600060500020200" pitchFamily="18" charset="0"/>
              </a:rPr>
              <a:t>perationalize ML projects requires the use of automated pipelines and </a:t>
            </a:r>
            <a:r>
              <a:rPr lang="en-IE" b="1" i="0" u="none" strike="noStrike" dirty="0">
                <a:solidFill>
                  <a:srgbClr val="222222"/>
                </a:solidFill>
                <a:effectLst/>
                <a:latin typeface="Noto serif" panose="02020600060500020200" pitchFamily="18" charset="0"/>
              </a:rPr>
              <a:t>development-operations</a:t>
            </a:r>
            <a:r>
              <a:rPr lang="en-IE" b="0" i="0" u="none" strike="noStrike" dirty="0">
                <a:solidFill>
                  <a:srgbClr val="222222"/>
                </a:solidFill>
                <a:effectLst/>
                <a:latin typeface="Noto serif" panose="02020600060500020200" pitchFamily="18" charset="0"/>
              </a:rPr>
              <a:t> (</a:t>
            </a:r>
            <a:r>
              <a:rPr lang="en-IE" b="1" i="0" u="none" strike="noStrike" dirty="0">
                <a:solidFill>
                  <a:srgbClr val="222222"/>
                </a:solidFill>
                <a:effectLst/>
                <a:latin typeface="Noto serif" panose="02020600060500020200" pitchFamily="18" charset="0"/>
              </a:rPr>
              <a:t>DevOps</a:t>
            </a:r>
            <a:r>
              <a:rPr lang="en-IE" b="0" i="0" u="none" strike="noStrike" dirty="0">
                <a:solidFill>
                  <a:srgbClr val="222222"/>
                </a:solidFill>
                <a:effectLst/>
                <a:latin typeface="Noto serif" panose="02020600060500020200" pitchFamily="18" charset="0"/>
              </a:rPr>
              <a:t>) methodologies</a:t>
            </a:r>
          </a:p>
          <a:p>
            <a:pPr algn="l"/>
            <a:r>
              <a:rPr lang="en-IE" dirty="0">
                <a:solidFill>
                  <a:srgbClr val="222222"/>
                </a:solidFill>
                <a:latin typeface="Noto serif" panose="02020600060500020200" pitchFamily="18" charset="0"/>
              </a:rPr>
              <a:t>T</a:t>
            </a:r>
            <a:r>
              <a:rPr lang="en-IE" b="0" i="0" u="none" strike="noStrike" dirty="0">
                <a:solidFill>
                  <a:srgbClr val="222222"/>
                </a:solidFill>
                <a:effectLst/>
                <a:latin typeface="Noto serif" panose="02020600060500020200" pitchFamily="18" charset="0"/>
              </a:rPr>
              <a:t>wo major operations happening—</a:t>
            </a:r>
          </a:p>
          <a:p>
            <a:pPr lvl="1"/>
            <a:r>
              <a:rPr lang="en-IE" b="0" i="0" u="none" strike="noStrike" dirty="0">
                <a:solidFill>
                  <a:srgbClr val="222222"/>
                </a:solidFill>
                <a:effectLst/>
                <a:latin typeface="Noto serif" panose="02020600060500020200" pitchFamily="18" charset="0"/>
              </a:rPr>
              <a:t>the training of a model and </a:t>
            </a:r>
          </a:p>
          <a:p>
            <a:pPr lvl="1"/>
            <a:r>
              <a:rPr lang="en-IE" b="0" i="0" u="none" strike="noStrike" dirty="0">
                <a:solidFill>
                  <a:srgbClr val="222222"/>
                </a:solidFill>
                <a:effectLst/>
                <a:latin typeface="Noto serif" panose="02020600060500020200" pitchFamily="18" charset="0"/>
              </a:rPr>
              <a:t>the deployment of a model.</a:t>
            </a:r>
          </a:p>
          <a:p>
            <a:r>
              <a:rPr lang="en-IE" b="1" i="0" u="none" strike="noStrike" dirty="0">
                <a:solidFill>
                  <a:srgbClr val="222222"/>
                </a:solidFill>
                <a:effectLst/>
                <a:latin typeface="Noto serif" panose="02020600060500020200" pitchFamily="18" charset="0"/>
              </a:rPr>
              <a:t>Training pipeline</a:t>
            </a:r>
            <a:r>
              <a:rPr lang="en-IE" b="0" i="0" u="none" strike="noStrike" dirty="0">
                <a:solidFill>
                  <a:srgbClr val="222222"/>
                </a:solidFill>
                <a:effectLst/>
                <a:latin typeface="Noto serif" panose="02020600060500020200" pitchFamily="18" charset="0"/>
              </a:rPr>
              <a:t>: This includes loading datasets (possibly even including an ETL pipeline), transformation, model training, and registering final models. This pipeline could be triggered by changes in the dataset or possible detected data drift in a deployed model.</a:t>
            </a:r>
          </a:p>
          <a:p>
            <a:r>
              <a:rPr lang="en-IE" b="1" i="0" u="none" strike="noStrike" dirty="0">
                <a:solidFill>
                  <a:srgbClr val="222222"/>
                </a:solidFill>
                <a:effectLst/>
                <a:latin typeface="Noto serif" panose="02020600060500020200" pitchFamily="18" charset="0"/>
              </a:rPr>
              <a:t>Deployment pipeline</a:t>
            </a:r>
            <a:r>
              <a:rPr lang="en-IE" b="0" i="0" u="none" strike="noStrike" dirty="0">
                <a:solidFill>
                  <a:srgbClr val="222222"/>
                </a:solidFill>
                <a:effectLst/>
                <a:latin typeface="Noto serif" panose="02020600060500020200" pitchFamily="18" charset="0"/>
              </a:rPr>
              <a:t>: This includes loading of models from the registry, creating and deploying Docker images, creating and deploying operational scripts, and the final deployment of the model to the target. This pipeline could be triggered by new versions of an ML model.</a:t>
            </a:r>
          </a:p>
          <a:p>
            <a:pPr lvl="1"/>
            <a:endParaRPr lang="en-US" dirty="0"/>
          </a:p>
        </p:txBody>
      </p:sp>
    </p:spTree>
    <p:extLst>
      <p:ext uri="{BB962C8B-B14F-4D97-AF65-F5344CB8AC3E}">
        <p14:creationId xmlns:p14="http://schemas.microsoft.com/office/powerpoint/2010/main" val="3330791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E640-BA5D-A80A-B6D1-5650BFEB36CB}"/>
              </a:ext>
            </a:extLst>
          </p:cNvPr>
          <p:cNvSpPr>
            <a:spLocks noGrp="1"/>
          </p:cNvSpPr>
          <p:nvPr>
            <p:ph type="title"/>
          </p:nvPr>
        </p:nvSpPr>
        <p:spPr/>
        <p:txBody>
          <a:bodyPr/>
          <a:lstStyle/>
          <a:p>
            <a:r>
              <a:rPr lang="en-IE" dirty="0">
                <a:solidFill>
                  <a:schemeClr val="bg1"/>
                </a:solidFill>
                <a:latin typeface="Noto serif" panose="02020600060500020200" pitchFamily="18" charset="0"/>
              </a:rPr>
              <a:t>L</a:t>
            </a:r>
            <a:r>
              <a:rPr lang="en-IE" b="0" i="0" u="none" strike="noStrike" dirty="0">
                <a:solidFill>
                  <a:schemeClr val="bg1"/>
                </a:solidFill>
                <a:effectLst/>
                <a:latin typeface="Noto serif" panose="02020600060500020200" pitchFamily="18" charset="0"/>
              </a:rPr>
              <a:t>ife cycle for ML projects</a:t>
            </a:r>
            <a:endParaRPr lang="en-US" dirty="0">
              <a:solidFill>
                <a:schemeClr val="bg1"/>
              </a:solidFill>
            </a:endParaRPr>
          </a:p>
        </p:txBody>
      </p:sp>
      <p:sp>
        <p:nvSpPr>
          <p:cNvPr id="3" name="Content Placeholder 2">
            <a:extLst>
              <a:ext uri="{FF2B5EF4-FFF2-40B4-BE49-F238E27FC236}">
                <a16:creationId xmlns:a16="http://schemas.microsoft.com/office/drawing/2014/main" id="{B3756733-D01E-6EE4-3103-2201E8FFFBF6}"/>
              </a:ext>
            </a:extLst>
          </p:cNvPr>
          <p:cNvSpPr>
            <a:spLocks noGrp="1"/>
          </p:cNvSpPr>
          <p:nvPr>
            <p:ph idx="1"/>
          </p:nvPr>
        </p:nvSpPr>
        <p:spPr>
          <a:xfrm>
            <a:off x="724619" y="2242868"/>
            <a:ext cx="10394830" cy="4209690"/>
          </a:xfrm>
        </p:spPr>
        <p:txBody>
          <a:bodyPr>
            <a:normAutofit/>
          </a:bodyPr>
          <a:lstStyle/>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Creating or retraining a model</a:t>
            </a:r>
            <a:r>
              <a:rPr lang="en-IE" b="0" i="0" u="none" strike="noStrike" dirty="0">
                <a:solidFill>
                  <a:srgbClr val="222222"/>
                </a:solidFill>
                <a:effectLst/>
                <a:latin typeface="Noto serif" panose="02020600060500020200" pitchFamily="18" charset="0"/>
              </a:rPr>
              <a:t>: </a:t>
            </a:r>
          </a:p>
          <a:p>
            <a:pPr marL="400050" lvl="1" indent="0">
              <a:buNone/>
            </a:pPr>
            <a:r>
              <a:rPr lang="en-IE" b="0" i="0" u="none" strike="noStrike" dirty="0">
                <a:solidFill>
                  <a:srgbClr val="222222"/>
                </a:solidFill>
                <a:effectLst/>
                <a:latin typeface="Noto serif" panose="02020600060500020200" pitchFamily="18" charset="0"/>
              </a:rPr>
              <a:t>Here, we use training pipelines to create or retrain our model while version-controlling the pipelines and the code.</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Deploying the model and creating scoring files and dependencies</a:t>
            </a:r>
            <a:r>
              <a:rPr lang="en-IE" b="0" i="0" u="none" strike="noStrike" dirty="0">
                <a:solidFill>
                  <a:srgbClr val="222222"/>
                </a:solidFill>
                <a:effectLst/>
                <a:latin typeface="Noto serif" panose="02020600060500020200" pitchFamily="18" charset="0"/>
              </a:rPr>
              <a:t>: </a:t>
            </a:r>
          </a:p>
          <a:p>
            <a:pPr marL="400050" lvl="1" indent="0">
              <a:buNone/>
            </a:pPr>
            <a:r>
              <a:rPr lang="en-IE" b="0" i="0" u="none" strike="noStrike" dirty="0">
                <a:solidFill>
                  <a:srgbClr val="222222"/>
                </a:solidFill>
                <a:effectLst/>
                <a:latin typeface="Noto serif" panose="02020600060500020200" pitchFamily="18" charset="0"/>
              </a:rPr>
              <a:t>Here, we use a deployment pipeline to deploy a specific model version while version-controlling the pipeline and the code.</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Creating an audit trail</a:t>
            </a:r>
            <a:r>
              <a:rPr lang="en-IE" b="0" i="0" u="none" strike="noStrike" dirty="0">
                <a:solidFill>
                  <a:srgbClr val="222222"/>
                </a:solidFill>
                <a:effectLst/>
                <a:latin typeface="Noto serif" panose="02020600060500020200" pitchFamily="18" charset="0"/>
              </a:rPr>
              <a:t>: </a:t>
            </a:r>
          </a:p>
          <a:p>
            <a:pPr marL="400050" lvl="1" indent="0">
              <a:buNone/>
            </a:pPr>
            <a:r>
              <a:rPr lang="en-IE" b="0" i="0" u="none" strike="noStrike" dirty="0">
                <a:solidFill>
                  <a:srgbClr val="222222"/>
                </a:solidFill>
                <a:effectLst/>
                <a:latin typeface="Noto serif" panose="02020600060500020200" pitchFamily="18" charset="0"/>
              </a:rPr>
              <a:t>Through CI/CD pipelines and version control, we create an audit trail for all assets ensuring integrity and compliance.</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Monitoring model in production</a:t>
            </a:r>
            <a:r>
              <a:rPr lang="en-IE" b="0" i="0" u="none" strike="noStrike" dirty="0">
                <a:solidFill>
                  <a:srgbClr val="222222"/>
                </a:solidFill>
                <a:effectLst/>
                <a:latin typeface="Noto serif" panose="02020600060500020200" pitchFamily="18" charset="0"/>
              </a:rPr>
              <a:t>: </a:t>
            </a:r>
          </a:p>
          <a:p>
            <a:pPr marL="400050" lvl="1" indent="0">
              <a:buNone/>
            </a:pPr>
            <a:r>
              <a:rPr lang="en-IE" b="0" i="0" u="none" strike="noStrike" dirty="0">
                <a:solidFill>
                  <a:srgbClr val="222222"/>
                </a:solidFill>
                <a:effectLst/>
                <a:latin typeface="Noto serif" panose="02020600060500020200" pitchFamily="18" charset="0"/>
              </a:rPr>
              <a:t>We monitor the performance and possible data drift, which might automatically trigger retraining of the model.</a:t>
            </a:r>
          </a:p>
          <a:p>
            <a:endParaRPr lang="en-US" dirty="0"/>
          </a:p>
        </p:txBody>
      </p:sp>
    </p:spTree>
    <p:extLst>
      <p:ext uri="{BB962C8B-B14F-4D97-AF65-F5344CB8AC3E}">
        <p14:creationId xmlns:p14="http://schemas.microsoft.com/office/powerpoint/2010/main" val="1200860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502F-A4EC-AAF5-684A-1EC0F5C7D6C9}"/>
              </a:ext>
            </a:extLst>
          </p:cNvPr>
          <p:cNvSpPr>
            <a:spLocks noGrp="1"/>
          </p:cNvSpPr>
          <p:nvPr>
            <p:ph type="title"/>
          </p:nvPr>
        </p:nvSpPr>
        <p:spPr/>
        <p:txBody>
          <a:bodyPr/>
          <a:lstStyle/>
          <a:p>
            <a:r>
              <a:rPr lang="en-US" dirty="0"/>
              <a:t>ML Ops Pipeline</a:t>
            </a:r>
          </a:p>
        </p:txBody>
      </p:sp>
      <p:pic>
        <p:nvPicPr>
          <p:cNvPr id="13314" name="Picture 2" descr="The role of MLOps on effective AI | by Carl W. Handlin | Rappi Tech">
            <a:extLst>
              <a:ext uri="{FF2B5EF4-FFF2-40B4-BE49-F238E27FC236}">
                <a16:creationId xmlns:a16="http://schemas.microsoft.com/office/drawing/2014/main" id="{874509AC-6FBE-80E1-291A-4232F93EFB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7419" y="2341543"/>
            <a:ext cx="8595359" cy="430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70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E2D85-1C65-2D97-53D7-D72F5620372F}"/>
              </a:ext>
            </a:extLst>
          </p:cNvPr>
          <p:cNvSpPr>
            <a:spLocks noGrp="1"/>
          </p:cNvSpPr>
          <p:nvPr>
            <p:ph type="title"/>
          </p:nvPr>
        </p:nvSpPr>
        <p:spPr>
          <a:xfrm>
            <a:off x="1154953" y="973668"/>
            <a:ext cx="9574007" cy="706964"/>
          </a:xfrm>
        </p:spPr>
        <p:txBody>
          <a:bodyPr/>
          <a:lstStyle/>
          <a:p>
            <a:r>
              <a:rPr lang="en-US" dirty="0"/>
              <a:t>Example table with target and Prediction </a:t>
            </a:r>
          </a:p>
        </p:txBody>
      </p:sp>
      <p:pic>
        <p:nvPicPr>
          <p:cNvPr id="4" name="Picture 3">
            <a:extLst>
              <a:ext uri="{FF2B5EF4-FFF2-40B4-BE49-F238E27FC236}">
                <a16:creationId xmlns:a16="http://schemas.microsoft.com/office/drawing/2014/main" id="{C467E96D-E81C-570A-0F47-AA4DE89FE784}"/>
              </a:ext>
            </a:extLst>
          </p:cNvPr>
          <p:cNvPicPr>
            <a:picLocks noChangeAspect="1"/>
          </p:cNvPicPr>
          <p:nvPr/>
        </p:nvPicPr>
        <p:blipFill>
          <a:blip r:embed="rId2"/>
          <a:stretch>
            <a:fillRect/>
          </a:stretch>
        </p:blipFill>
        <p:spPr>
          <a:xfrm>
            <a:off x="2069144" y="1932774"/>
            <a:ext cx="7074856" cy="4599142"/>
          </a:xfrm>
          <a:prstGeom prst="rect">
            <a:avLst/>
          </a:prstGeom>
        </p:spPr>
      </p:pic>
    </p:spTree>
    <p:extLst>
      <p:ext uri="{BB962C8B-B14F-4D97-AF65-F5344CB8AC3E}">
        <p14:creationId xmlns:p14="http://schemas.microsoft.com/office/powerpoint/2010/main" val="2963122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47E7-D31C-A6C7-5448-559029976A85}"/>
              </a:ext>
            </a:extLst>
          </p:cNvPr>
          <p:cNvSpPr>
            <a:spLocks noGrp="1"/>
          </p:cNvSpPr>
          <p:nvPr>
            <p:ph type="title"/>
          </p:nvPr>
        </p:nvSpPr>
        <p:spPr/>
        <p:txBody>
          <a:bodyPr/>
          <a:lstStyle/>
          <a:p>
            <a:r>
              <a:rPr lang="en-US" dirty="0"/>
              <a:t>Train Test Split of data</a:t>
            </a:r>
          </a:p>
        </p:txBody>
      </p:sp>
      <p:pic>
        <p:nvPicPr>
          <p:cNvPr id="4" name="Picture 3">
            <a:extLst>
              <a:ext uri="{FF2B5EF4-FFF2-40B4-BE49-F238E27FC236}">
                <a16:creationId xmlns:a16="http://schemas.microsoft.com/office/drawing/2014/main" id="{022D8190-24B0-198A-2BDA-E6209FA195DF}"/>
              </a:ext>
            </a:extLst>
          </p:cNvPr>
          <p:cNvPicPr>
            <a:picLocks noChangeAspect="1"/>
          </p:cNvPicPr>
          <p:nvPr/>
        </p:nvPicPr>
        <p:blipFill>
          <a:blip r:embed="rId2"/>
          <a:stretch>
            <a:fillRect/>
          </a:stretch>
        </p:blipFill>
        <p:spPr>
          <a:xfrm>
            <a:off x="1369291" y="2107819"/>
            <a:ext cx="7772400" cy="4452689"/>
          </a:xfrm>
          <a:prstGeom prst="rect">
            <a:avLst/>
          </a:prstGeom>
        </p:spPr>
      </p:pic>
    </p:spTree>
    <p:extLst>
      <p:ext uri="{BB962C8B-B14F-4D97-AF65-F5344CB8AC3E}">
        <p14:creationId xmlns:p14="http://schemas.microsoft.com/office/powerpoint/2010/main" val="958916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8E34-D163-8F61-913D-9EAC35C53276}"/>
              </a:ext>
            </a:extLst>
          </p:cNvPr>
          <p:cNvSpPr>
            <a:spLocks noGrp="1"/>
          </p:cNvSpPr>
          <p:nvPr>
            <p:ph type="title"/>
          </p:nvPr>
        </p:nvSpPr>
        <p:spPr/>
        <p:txBody>
          <a:bodyPr/>
          <a:lstStyle/>
          <a:p>
            <a:r>
              <a:rPr lang="en-US" dirty="0"/>
              <a:t>Features and Targets</a:t>
            </a:r>
          </a:p>
        </p:txBody>
      </p:sp>
      <p:pic>
        <p:nvPicPr>
          <p:cNvPr id="4" name="Picture 3">
            <a:extLst>
              <a:ext uri="{FF2B5EF4-FFF2-40B4-BE49-F238E27FC236}">
                <a16:creationId xmlns:a16="http://schemas.microsoft.com/office/drawing/2014/main" id="{65AC9418-E9CA-8194-643E-38D82B571175}"/>
              </a:ext>
            </a:extLst>
          </p:cNvPr>
          <p:cNvPicPr>
            <a:picLocks noChangeAspect="1"/>
          </p:cNvPicPr>
          <p:nvPr/>
        </p:nvPicPr>
        <p:blipFill>
          <a:blip r:embed="rId2"/>
          <a:stretch>
            <a:fillRect/>
          </a:stretch>
        </p:blipFill>
        <p:spPr>
          <a:xfrm>
            <a:off x="1069158" y="1997544"/>
            <a:ext cx="7904018" cy="4382796"/>
          </a:xfrm>
          <a:prstGeom prst="rect">
            <a:avLst/>
          </a:prstGeom>
        </p:spPr>
      </p:pic>
    </p:spTree>
    <p:extLst>
      <p:ext uri="{BB962C8B-B14F-4D97-AF65-F5344CB8AC3E}">
        <p14:creationId xmlns:p14="http://schemas.microsoft.com/office/powerpoint/2010/main" val="2720100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F882-FA75-F6FA-FB37-E14BB53CDE60}"/>
              </a:ext>
            </a:extLst>
          </p:cNvPr>
          <p:cNvSpPr>
            <a:spLocks noGrp="1"/>
          </p:cNvSpPr>
          <p:nvPr>
            <p:ph type="title"/>
          </p:nvPr>
        </p:nvSpPr>
        <p:spPr/>
        <p:txBody>
          <a:bodyPr/>
          <a:lstStyle/>
          <a:p>
            <a:r>
              <a:rPr lang="en-US" dirty="0"/>
              <a:t>Regression Models</a:t>
            </a:r>
          </a:p>
        </p:txBody>
      </p:sp>
      <p:pic>
        <p:nvPicPr>
          <p:cNvPr id="4" name="Picture 3">
            <a:extLst>
              <a:ext uri="{FF2B5EF4-FFF2-40B4-BE49-F238E27FC236}">
                <a16:creationId xmlns:a16="http://schemas.microsoft.com/office/drawing/2014/main" id="{58C98CB8-E43E-ACAD-4DE0-28D569417255}"/>
              </a:ext>
            </a:extLst>
          </p:cNvPr>
          <p:cNvPicPr>
            <a:picLocks noChangeAspect="1"/>
          </p:cNvPicPr>
          <p:nvPr/>
        </p:nvPicPr>
        <p:blipFill>
          <a:blip r:embed="rId2"/>
          <a:stretch>
            <a:fillRect/>
          </a:stretch>
        </p:blipFill>
        <p:spPr>
          <a:xfrm>
            <a:off x="556490" y="2099468"/>
            <a:ext cx="10019145" cy="4451654"/>
          </a:xfrm>
          <a:prstGeom prst="rect">
            <a:avLst/>
          </a:prstGeom>
        </p:spPr>
      </p:pic>
    </p:spTree>
    <p:extLst>
      <p:ext uri="{BB962C8B-B14F-4D97-AF65-F5344CB8AC3E}">
        <p14:creationId xmlns:p14="http://schemas.microsoft.com/office/powerpoint/2010/main" val="3777850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981D-3EDE-1E6E-1744-46207A938052}"/>
              </a:ext>
            </a:extLst>
          </p:cNvPr>
          <p:cNvSpPr>
            <a:spLocks noGrp="1"/>
          </p:cNvSpPr>
          <p:nvPr>
            <p:ph type="title"/>
          </p:nvPr>
        </p:nvSpPr>
        <p:spPr/>
        <p:txBody>
          <a:bodyPr/>
          <a:lstStyle/>
          <a:p>
            <a:r>
              <a:rPr lang="en-US" dirty="0"/>
              <a:t>Features and Targets as Graph</a:t>
            </a:r>
          </a:p>
        </p:txBody>
      </p:sp>
      <p:pic>
        <p:nvPicPr>
          <p:cNvPr id="4" name="Picture 3">
            <a:extLst>
              <a:ext uri="{FF2B5EF4-FFF2-40B4-BE49-F238E27FC236}">
                <a16:creationId xmlns:a16="http://schemas.microsoft.com/office/drawing/2014/main" id="{8A9A3538-B80B-8775-212D-C485C7CD2DCB}"/>
              </a:ext>
            </a:extLst>
          </p:cNvPr>
          <p:cNvPicPr>
            <a:picLocks noChangeAspect="1"/>
          </p:cNvPicPr>
          <p:nvPr/>
        </p:nvPicPr>
        <p:blipFill>
          <a:blip r:embed="rId2"/>
          <a:stretch>
            <a:fillRect/>
          </a:stretch>
        </p:blipFill>
        <p:spPr>
          <a:xfrm>
            <a:off x="1036781" y="2125033"/>
            <a:ext cx="9344891" cy="4468167"/>
          </a:xfrm>
          <a:prstGeom prst="rect">
            <a:avLst/>
          </a:prstGeom>
        </p:spPr>
      </p:pic>
    </p:spTree>
    <p:extLst>
      <p:ext uri="{BB962C8B-B14F-4D97-AF65-F5344CB8AC3E}">
        <p14:creationId xmlns:p14="http://schemas.microsoft.com/office/powerpoint/2010/main" val="30287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1032-F58F-6F59-2F81-AD546DCB278F}"/>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DC024D2A-5AE6-EB96-66A6-153D517D6F4E}"/>
              </a:ext>
            </a:extLst>
          </p:cNvPr>
          <p:cNvSpPr>
            <a:spLocks noGrp="1"/>
          </p:cNvSpPr>
          <p:nvPr>
            <p:ph idx="1"/>
          </p:nvPr>
        </p:nvSpPr>
        <p:spPr/>
        <p:txBody>
          <a:bodyPr>
            <a:normAutofit/>
          </a:bodyPr>
          <a:lstStyle/>
          <a:p>
            <a:r>
              <a:rPr lang="en-US" sz="4000" dirty="0"/>
              <a:t>How may students have use AI in their every day lives?</a:t>
            </a:r>
          </a:p>
          <a:p>
            <a:pPr lvl="1"/>
            <a:r>
              <a:rPr lang="en-US" sz="4000" dirty="0"/>
              <a:t>Describe your findings ?</a:t>
            </a:r>
          </a:p>
        </p:txBody>
      </p:sp>
    </p:spTree>
    <p:extLst>
      <p:ext uri="{BB962C8B-B14F-4D97-AF65-F5344CB8AC3E}">
        <p14:creationId xmlns:p14="http://schemas.microsoft.com/office/powerpoint/2010/main" val="434106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CC8D-6B44-88AA-CD80-9CB008091083}"/>
              </a:ext>
            </a:extLst>
          </p:cNvPr>
          <p:cNvSpPr>
            <a:spLocks noGrp="1"/>
          </p:cNvSpPr>
          <p:nvPr>
            <p:ph type="title"/>
          </p:nvPr>
        </p:nvSpPr>
        <p:spPr/>
        <p:txBody>
          <a:bodyPr/>
          <a:lstStyle/>
          <a:p>
            <a:r>
              <a:rPr lang="en-US" dirty="0"/>
              <a:t>Binary Classification</a:t>
            </a:r>
          </a:p>
        </p:txBody>
      </p:sp>
      <p:pic>
        <p:nvPicPr>
          <p:cNvPr id="4" name="Picture 3">
            <a:extLst>
              <a:ext uri="{FF2B5EF4-FFF2-40B4-BE49-F238E27FC236}">
                <a16:creationId xmlns:a16="http://schemas.microsoft.com/office/drawing/2014/main" id="{BFE9D8FE-D917-35B9-CA1C-ED7DF7A28211}"/>
              </a:ext>
            </a:extLst>
          </p:cNvPr>
          <p:cNvPicPr>
            <a:picLocks noChangeAspect="1"/>
          </p:cNvPicPr>
          <p:nvPr/>
        </p:nvPicPr>
        <p:blipFill>
          <a:blip r:embed="rId2"/>
          <a:stretch>
            <a:fillRect/>
          </a:stretch>
        </p:blipFill>
        <p:spPr>
          <a:xfrm>
            <a:off x="953652" y="2160513"/>
            <a:ext cx="9612747" cy="4234320"/>
          </a:xfrm>
          <a:prstGeom prst="rect">
            <a:avLst/>
          </a:prstGeom>
        </p:spPr>
      </p:pic>
    </p:spTree>
    <p:extLst>
      <p:ext uri="{BB962C8B-B14F-4D97-AF65-F5344CB8AC3E}">
        <p14:creationId xmlns:p14="http://schemas.microsoft.com/office/powerpoint/2010/main" val="1117359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7318-AD84-B1C4-4518-B73E7761177F}"/>
              </a:ext>
            </a:extLst>
          </p:cNvPr>
          <p:cNvSpPr>
            <a:spLocks noGrp="1"/>
          </p:cNvSpPr>
          <p:nvPr>
            <p:ph type="title"/>
          </p:nvPr>
        </p:nvSpPr>
        <p:spPr/>
        <p:txBody>
          <a:bodyPr/>
          <a:lstStyle/>
          <a:p>
            <a:r>
              <a:rPr lang="en-US" dirty="0"/>
              <a:t>Linear Regression Example</a:t>
            </a:r>
          </a:p>
        </p:txBody>
      </p:sp>
      <p:pic>
        <p:nvPicPr>
          <p:cNvPr id="6" name="Picture 5">
            <a:extLst>
              <a:ext uri="{FF2B5EF4-FFF2-40B4-BE49-F238E27FC236}">
                <a16:creationId xmlns:a16="http://schemas.microsoft.com/office/drawing/2014/main" id="{B91C420A-98FE-A087-B0EF-F0D4336AF742}"/>
              </a:ext>
            </a:extLst>
          </p:cNvPr>
          <p:cNvPicPr>
            <a:picLocks noChangeAspect="1"/>
          </p:cNvPicPr>
          <p:nvPr/>
        </p:nvPicPr>
        <p:blipFill>
          <a:blip r:embed="rId2"/>
          <a:stretch>
            <a:fillRect/>
          </a:stretch>
        </p:blipFill>
        <p:spPr>
          <a:xfrm>
            <a:off x="487612" y="1994308"/>
            <a:ext cx="7058874" cy="4494998"/>
          </a:xfrm>
          <a:prstGeom prst="rect">
            <a:avLst/>
          </a:prstGeom>
        </p:spPr>
      </p:pic>
      <p:pic>
        <p:nvPicPr>
          <p:cNvPr id="7" name="Picture 6">
            <a:extLst>
              <a:ext uri="{FF2B5EF4-FFF2-40B4-BE49-F238E27FC236}">
                <a16:creationId xmlns:a16="http://schemas.microsoft.com/office/drawing/2014/main" id="{159E2DD3-ECF5-2DA9-546E-42C380DDC47E}"/>
              </a:ext>
            </a:extLst>
          </p:cNvPr>
          <p:cNvPicPr>
            <a:picLocks noChangeAspect="1"/>
          </p:cNvPicPr>
          <p:nvPr/>
        </p:nvPicPr>
        <p:blipFill>
          <a:blip r:embed="rId3"/>
          <a:stretch>
            <a:fillRect/>
          </a:stretch>
        </p:blipFill>
        <p:spPr>
          <a:xfrm>
            <a:off x="5691739" y="2281188"/>
            <a:ext cx="5908542" cy="4390998"/>
          </a:xfrm>
          <a:prstGeom prst="rect">
            <a:avLst/>
          </a:prstGeom>
        </p:spPr>
      </p:pic>
    </p:spTree>
    <p:extLst>
      <p:ext uri="{BB962C8B-B14F-4D97-AF65-F5344CB8AC3E}">
        <p14:creationId xmlns:p14="http://schemas.microsoft.com/office/powerpoint/2010/main" val="13567100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8086-5D83-D75F-F349-62675C118956}"/>
              </a:ext>
            </a:extLst>
          </p:cNvPr>
          <p:cNvSpPr>
            <a:spLocks noGrp="1"/>
          </p:cNvSpPr>
          <p:nvPr>
            <p:ph type="title"/>
          </p:nvPr>
        </p:nvSpPr>
        <p:spPr>
          <a:xfrm>
            <a:off x="1154953" y="973668"/>
            <a:ext cx="8761413" cy="706964"/>
          </a:xfrm>
        </p:spPr>
        <p:txBody>
          <a:bodyPr anchor="ctr">
            <a:normAutofit/>
          </a:bodyPr>
          <a:lstStyle/>
          <a:p>
            <a:r>
              <a:rPr lang="en-US" dirty="0"/>
              <a:t>Logistic Regression Example</a:t>
            </a:r>
          </a:p>
        </p:txBody>
      </p:sp>
      <p:sp>
        <p:nvSpPr>
          <p:cNvPr id="9" name="Content Placeholder 2">
            <a:extLst>
              <a:ext uri="{FF2B5EF4-FFF2-40B4-BE49-F238E27FC236}">
                <a16:creationId xmlns:a16="http://schemas.microsoft.com/office/drawing/2014/main" id="{1825A0AF-CF78-7D81-250E-0BAE8775856D}"/>
              </a:ext>
            </a:extLst>
          </p:cNvPr>
          <p:cNvSpPr>
            <a:spLocks noGrp="1"/>
          </p:cNvSpPr>
          <p:nvPr>
            <p:ph sz="half" idx="1"/>
          </p:nvPr>
        </p:nvSpPr>
        <p:spPr>
          <a:xfrm>
            <a:off x="483080" y="2147977"/>
            <a:ext cx="4408098" cy="4037163"/>
          </a:xfrm>
        </p:spPr>
        <p:txBody>
          <a:bodyPr>
            <a:normAutofit lnSpcReduction="10000"/>
          </a:bodyPr>
          <a:lstStyle/>
          <a:p>
            <a:pPr algn="l"/>
            <a:r>
              <a:rPr lang="en-IE" b="0" i="0" u="none" strike="noStrike" dirty="0">
                <a:solidFill>
                  <a:schemeClr val="tx1"/>
                </a:solidFill>
                <a:effectLst/>
                <a:latin typeface="Google Sans"/>
              </a:rPr>
              <a:t>This code will create a simple table of data with two features (Feature1 and Feature2) and one label (Label). The label is either 0 or 1. The code will then split the data into training and testing sets, create a logistic regression classifier, train the classifier on the training data, make predictions on the testing data, and evaluate the classifier's performance.</a:t>
            </a:r>
          </a:p>
          <a:p>
            <a:pPr algn="l"/>
            <a:r>
              <a:rPr lang="en-IE" b="0" i="0" u="none" strike="noStrike" dirty="0">
                <a:solidFill>
                  <a:schemeClr val="tx1"/>
                </a:solidFill>
                <a:effectLst/>
                <a:latin typeface="Google Sans"/>
              </a:rPr>
              <a:t>The output of the code will be something like this: Accuracy: 0.9</a:t>
            </a:r>
          </a:p>
          <a:p>
            <a:pPr algn="l"/>
            <a:r>
              <a:rPr lang="en-IE" b="0" i="0" u="none" strike="noStrike" dirty="0">
                <a:solidFill>
                  <a:schemeClr val="tx1"/>
                </a:solidFill>
                <a:effectLst/>
                <a:latin typeface="Google Sans"/>
              </a:rPr>
              <a:t>This means that the classifier was able to correctly classify 90% of the data points in the testing set.</a:t>
            </a:r>
          </a:p>
          <a:p>
            <a:endParaRPr lang="en-US" dirty="0"/>
          </a:p>
        </p:txBody>
      </p:sp>
      <p:pic>
        <p:nvPicPr>
          <p:cNvPr id="4" name="Content Placeholder 3" descr="A screenshot of a computer program&#10;&#10;Description automatically generated">
            <a:extLst>
              <a:ext uri="{FF2B5EF4-FFF2-40B4-BE49-F238E27FC236}">
                <a16:creationId xmlns:a16="http://schemas.microsoft.com/office/drawing/2014/main" id="{4FDDAA04-2285-1D89-5683-69977CC997A4}"/>
              </a:ext>
            </a:extLst>
          </p:cNvPr>
          <p:cNvPicPr>
            <a:picLocks noGrp="1" noChangeAspect="1"/>
          </p:cNvPicPr>
          <p:nvPr>
            <p:ph sz="half" idx="2"/>
          </p:nvPr>
        </p:nvPicPr>
        <p:blipFill>
          <a:blip r:embed="rId2"/>
          <a:stretch>
            <a:fillRect/>
          </a:stretch>
        </p:blipFill>
        <p:spPr>
          <a:xfrm>
            <a:off x="5498555" y="1969396"/>
            <a:ext cx="6258763" cy="4756660"/>
          </a:xfrm>
          <a:prstGeom prst="rect">
            <a:avLst/>
          </a:prstGeom>
          <a:noFill/>
        </p:spPr>
      </p:pic>
    </p:spTree>
    <p:extLst>
      <p:ext uri="{BB962C8B-B14F-4D97-AF65-F5344CB8AC3E}">
        <p14:creationId xmlns:p14="http://schemas.microsoft.com/office/powerpoint/2010/main" val="1843057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AFE40-407E-8658-D753-5FB154DBB04F}"/>
              </a:ext>
            </a:extLst>
          </p:cNvPr>
          <p:cNvSpPr>
            <a:spLocks noGrp="1"/>
          </p:cNvSpPr>
          <p:nvPr>
            <p:ph type="title"/>
          </p:nvPr>
        </p:nvSpPr>
        <p:spPr/>
        <p:txBody>
          <a:bodyPr/>
          <a:lstStyle/>
          <a:p>
            <a:r>
              <a:rPr lang="en-US" dirty="0"/>
              <a:t>K- Nearest </a:t>
            </a:r>
            <a:r>
              <a:rPr lang="en-US" dirty="0" err="1"/>
              <a:t>Neighbour</a:t>
            </a:r>
            <a:r>
              <a:rPr lang="en-US" dirty="0"/>
              <a:t> Example</a:t>
            </a:r>
          </a:p>
        </p:txBody>
      </p:sp>
      <p:sp>
        <p:nvSpPr>
          <p:cNvPr id="3" name="Content Placeholder 2">
            <a:extLst>
              <a:ext uri="{FF2B5EF4-FFF2-40B4-BE49-F238E27FC236}">
                <a16:creationId xmlns:a16="http://schemas.microsoft.com/office/drawing/2014/main" id="{7A93A548-3A1B-2CF4-4245-0951785CC933}"/>
              </a:ext>
            </a:extLst>
          </p:cNvPr>
          <p:cNvSpPr>
            <a:spLocks noGrp="1"/>
          </p:cNvSpPr>
          <p:nvPr>
            <p:ph sz="half" idx="1"/>
          </p:nvPr>
        </p:nvSpPr>
        <p:spPr>
          <a:xfrm>
            <a:off x="828136" y="2363638"/>
            <a:ext cx="5151976" cy="3656163"/>
          </a:xfrm>
        </p:spPr>
        <p:txBody>
          <a:bodyPr>
            <a:normAutofit lnSpcReduction="10000"/>
          </a:bodyPr>
          <a:lstStyle/>
          <a:p>
            <a:pPr algn="l"/>
            <a:r>
              <a:rPr lang="en-IE" b="0" i="0" u="none" strike="noStrike" dirty="0">
                <a:solidFill>
                  <a:schemeClr val="tx1"/>
                </a:solidFill>
                <a:effectLst/>
                <a:latin typeface="Google Sans"/>
              </a:rPr>
              <a:t>This code will create a simple table of data with two features (Feature1 and Feature2) and one label (Label). The label is either 0 or 1. The code will then split the data into training and testing sets, create a KNN classifier with k=5 </a:t>
            </a:r>
            <a:r>
              <a:rPr lang="en-IE" b="0" i="0" u="none" strike="noStrike" dirty="0" err="1">
                <a:solidFill>
                  <a:schemeClr val="tx1"/>
                </a:solidFill>
                <a:effectLst/>
                <a:latin typeface="Google Sans"/>
              </a:rPr>
              <a:t>neighbors</a:t>
            </a:r>
            <a:r>
              <a:rPr lang="en-IE" b="0" i="0" u="none" strike="noStrike" dirty="0">
                <a:solidFill>
                  <a:schemeClr val="tx1"/>
                </a:solidFill>
                <a:effectLst/>
                <a:latin typeface="Google Sans"/>
              </a:rPr>
              <a:t>, train the classifier on the training data, make predictions on the testing data, and evaluate the classifier's performance.</a:t>
            </a:r>
          </a:p>
          <a:p>
            <a:pPr algn="l"/>
            <a:r>
              <a:rPr lang="en-IE" b="0" i="0" u="none" strike="noStrike" dirty="0">
                <a:solidFill>
                  <a:schemeClr val="tx1"/>
                </a:solidFill>
                <a:effectLst/>
                <a:latin typeface="Google Sans"/>
              </a:rPr>
              <a:t>The output of the code will be something like this: Accuracy: 0.9 </a:t>
            </a:r>
          </a:p>
          <a:p>
            <a:pPr algn="l"/>
            <a:r>
              <a:rPr lang="en-IE" b="0" i="0" u="none" strike="noStrike" dirty="0">
                <a:solidFill>
                  <a:schemeClr val="tx1"/>
                </a:solidFill>
                <a:effectLst/>
                <a:latin typeface="Google Sans"/>
              </a:rPr>
              <a:t>This means that the classifier was able to correctly classify 90% of the data points in the testing set.</a:t>
            </a:r>
          </a:p>
          <a:p>
            <a:endParaRPr lang="en-US" dirty="0"/>
          </a:p>
        </p:txBody>
      </p:sp>
      <p:pic>
        <p:nvPicPr>
          <p:cNvPr id="5" name="Content Placeholder 4">
            <a:extLst>
              <a:ext uri="{FF2B5EF4-FFF2-40B4-BE49-F238E27FC236}">
                <a16:creationId xmlns:a16="http://schemas.microsoft.com/office/drawing/2014/main" id="{9BAD843C-D667-AB23-C359-3A4FE8BF886B}"/>
              </a:ext>
            </a:extLst>
          </p:cNvPr>
          <p:cNvPicPr>
            <a:picLocks noGrp="1" noChangeAspect="1"/>
          </p:cNvPicPr>
          <p:nvPr>
            <p:ph sz="half" idx="2"/>
          </p:nvPr>
        </p:nvPicPr>
        <p:blipFill>
          <a:blip r:embed="rId2"/>
          <a:stretch>
            <a:fillRect/>
          </a:stretch>
        </p:blipFill>
        <p:spPr>
          <a:xfrm>
            <a:off x="6096000" y="2363638"/>
            <a:ext cx="5820076" cy="4432420"/>
          </a:xfrm>
          <a:prstGeom prst="rect">
            <a:avLst/>
          </a:prstGeom>
        </p:spPr>
      </p:pic>
    </p:spTree>
    <p:extLst>
      <p:ext uri="{BB962C8B-B14F-4D97-AF65-F5344CB8AC3E}">
        <p14:creationId xmlns:p14="http://schemas.microsoft.com/office/powerpoint/2010/main" val="21686465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D661-7ABE-8282-A579-66E6BAF6ABF0}"/>
              </a:ext>
            </a:extLst>
          </p:cNvPr>
          <p:cNvSpPr>
            <a:spLocks noGrp="1"/>
          </p:cNvSpPr>
          <p:nvPr>
            <p:ph type="title"/>
          </p:nvPr>
        </p:nvSpPr>
        <p:spPr/>
        <p:txBody>
          <a:bodyPr/>
          <a:lstStyle/>
          <a:p>
            <a:r>
              <a:rPr lang="en-US" dirty="0"/>
              <a:t>K-Means Clustering Example</a:t>
            </a:r>
          </a:p>
        </p:txBody>
      </p:sp>
      <p:pic>
        <p:nvPicPr>
          <p:cNvPr id="5" name="Content Placeholder 4">
            <a:extLst>
              <a:ext uri="{FF2B5EF4-FFF2-40B4-BE49-F238E27FC236}">
                <a16:creationId xmlns:a16="http://schemas.microsoft.com/office/drawing/2014/main" id="{C70C289B-6DBE-E5E5-A30D-A81E9D2438AE}"/>
              </a:ext>
            </a:extLst>
          </p:cNvPr>
          <p:cNvPicPr>
            <a:picLocks noGrp="1" noChangeAspect="1"/>
          </p:cNvPicPr>
          <p:nvPr>
            <p:ph sz="half" idx="2"/>
          </p:nvPr>
        </p:nvPicPr>
        <p:blipFill>
          <a:blip r:embed="rId2"/>
          <a:stretch>
            <a:fillRect/>
          </a:stretch>
        </p:blipFill>
        <p:spPr>
          <a:xfrm>
            <a:off x="5771456" y="2358189"/>
            <a:ext cx="5868446" cy="3907858"/>
          </a:xfrm>
          <a:prstGeom prst="rect">
            <a:avLst/>
          </a:prstGeom>
        </p:spPr>
      </p:pic>
      <p:sp>
        <p:nvSpPr>
          <p:cNvPr id="6" name="Content Placeholder 2">
            <a:extLst>
              <a:ext uri="{FF2B5EF4-FFF2-40B4-BE49-F238E27FC236}">
                <a16:creationId xmlns:a16="http://schemas.microsoft.com/office/drawing/2014/main" id="{ACF08F80-2C28-9ABF-FE17-987CC41166B9}"/>
              </a:ext>
            </a:extLst>
          </p:cNvPr>
          <p:cNvSpPr txBox="1">
            <a:spLocks/>
          </p:cNvSpPr>
          <p:nvPr/>
        </p:nvSpPr>
        <p:spPr>
          <a:xfrm>
            <a:off x="465826" y="2358188"/>
            <a:ext cx="5382632" cy="4128876"/>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E" dirty="0">
                <a:solidFill>
                  <a:schemeClr val="tx1"/>
                </a:solidFill>
                <a:latin typeface="Google Sans"/>
              </a:rPr>
              <a:t>Here is a breakdown of the code:</a:t>
            </a:r>
          </a:p>
          <a:p>
            <a:pPr>
              <a:buFont typeface="+mj-lt"/>
              <a:buAutoNum type="arabicPeriod"/>
            </a:pPr>
            <a:r>
              <a:rPr lang="en-IE" dirty="0">
                <a:solidFill>
                  <a:schemeClr val="tx1"/>
                </a:solidFill>
                <a:latin typeface="Google Sans"/>
              </a:rPr>
              <a:t>Import Libraries: Import the necessary libraries for data generation, clustering, and plotting.</a:t>
            </a:r>
          </a:p>
          <a:p>
            <a:pPr>
              <a:buFont typeface="+mj-lt"/>
              <a:buAutoNum type="arabicPeriod"/>
            </a:pPr>
            <a:r>
              <a:rPr lang="en-IE" dirty="0">
                <a:solidFill>
                  <a:schemeClr val="tx1"/>
                </a:solidFill>
                <a:latin typeface="Google Sans"/>
              </a:rPr>
              <a:t>Generate Data: Generate a random sample of 100 data points with two features using </a:t>
            </a:r>
            <a:r>
              <a:rPr lang="en-IE" dirty="0" err="1">
                <a:solidFill>
                  <a:schemeClr val="tx1"/>
                </a:solidFill>
                <a:latin typeface="Google Sans"/>
              </a:rPr>
              <a:t>np.random.rand</a:t>
            </a:r>
            <a:r>
              <a:rPr lang="en-IE" dirty="0">
                <a:solidFill>
                  <a:schemeClr val="tx1"/>
                </a:solidFill>
                <a:latin typeface="Google Sans"/>
              </a:rPr>
              <a:t>(100, 2).</a:t>
            </a:r>
          </a:p>
          <a:p>
            <a:pPr>
              <a:buFont typeface="+mj-lt"/>
              <a:buAutoNum type="arabicPeriod"/>
            </a:pPr>
            <a:r>
              <a:rPr lang="en-IE" dirty="0">
                <a:solidFill>
                  <a:schemeClr val="tx1"/>
                </a:solidFill>
                <a:latin typeface="Google Sans"/>
              </a:rPr>
              <a:t>Create </a:t>
            </a:r>
            <a:r>
              <a:rPr lang="en-IE" dirty="0" err="1">
                <a:solidFill>
                  <a:schemeClr val="tx1"/>
                </a:solidFill>
                <a:latin typeface="Google Sans"/>
              </a:rPr>
              <a:t>KMeans</a:t>
            </a:r>
            <a:r>
              <a:rPr lang="en-IE" dirty="0">
                <a:solidFill>
                  <a:schemeClr val="tx1"/>
                </a:solidFill>
                <a:latin typeface="Google Sans"/>
              </a:rPr>
              <a:t> Model: Initialize a </a:t>
            </a:r>
            <a:r>
              <a:rPr lang="en-IE" dirty="0" err="1">
                <a:solidFill>
                  <a:schemeClr val="tx1"/>
                </a:solidFill>
                <a:latin typeface="Google Sans"/>
              </a:rPr>
              <a:t>KMeans</a:t>
            </a:r>
            <a:r>
              <a:rPr lang="en-IE" dirty="0">
                <a:solidFill>
                  <a:schemeClr val="tx1"/>
                </a:solidFill>
                <a:latin typeface="Google Sans"/>
              </a:rPr>
              <a:t> model with the desired number of clusters (in this case, 3) using </a:t>
            </a:r>
            <a:r>
              <a:rPr lang="en-IE" dirty="0" err="1">
                <a:solidFill>
                  <a:schemeClr val="tx1"/>
                </a:solidFill>
                <a:latin typeface="Google Sans"/>
              </a:rPr>
              <a:t>kmeans</a:t>
            </a:r>
            <a:r>
              <a:rPr lang="en-IE" dirty="0">
                <a:solidFill>
                  <a:schemeClr val="tx1"/>
                </a:solidFill>
                <a:latin typeface="Google Sans"/>
              </a:rPr>
              <a:t> = </a:t>
            </a:r>
            <a:r>
              <a:rPr lang="en-IE" dirty="0" err="1">
                <a:solidFill>
                  <a:schemeClr val="tx1"/>
                </a:solidFill>
                <a:latin typeface="Google Sans"/>
              </a:rPr>
              <a:t>KMeans</a:t>
            </a:r>
            <a:r>
              <a:rPr lang="en-IE" dirty="0">
                <a:solidFill>
                  <a:schemeClr val="tx1"/>
                </a:solidFill>
                <a:latin typeface="Google Sans"/>
              </a:rPr>
              <a:t>(</a:t>
            </a:r>
            <a:r>
              <a:rPr lang="en-IE" dirty="0" err="1">
                <a:solidFill>
                  <a:schemeClr val="tx1"/>
                </a:solidFill>
                <a:latin typeface="Google Sans"/>
              </a:rPr>
              <a:t>n_clusters</a:t>
            </a:r>
            <a:r>
              <a:rPr lang="en-IE" dirty="0">
                <a:solidFill>
                  <a:schemeClr val="tx1"/>
                </a:solidFill>
                <a:latin typeface="Google Sans"/>
              </a:rPr>
              <a:t>=3).</a:t>
            </a:r>
          </a:p>
          <a:p>
            <a:pPr>
              <a:buFont typeface="+mj-lt"/>
              <a:buAutoNum type="arabicPeriod"/>
            </a:pPr>
            <a:r>
              <a:rPr lang="en-IE" dirty="0">
                <a:solidFill>
                  <a:schemeClr val="tx1"/>
                </a:solidFill>
                <a:latin typeface="Google Sans"/>
              </a:rPr>
              <a:t>Fit </a:t>
            </a:r>
            <a:r>
              <a:rPr lang="en-IE" dirty="0" err="1">
                <a:solidFill>
                  <a:schemeClr val="tx1"/>
                </a:solidFill>
                <a:latin typeface="Google Sans"/>
              </a:rPr>
              <a:t>KMeans</a:t>
            </a:r>
            <a:r>
              <a:rPr lang="en-IE" dirty="0">
                <a:solidFill>
                  <a:schemeClr val="tx1"/>
                </a:solidFill>
                <a:latin typeface="Google Sans"/>
              </a:rPr>
              <a:t> Model: Fit the </a:t>
            </a:r>
            <a:r>
              <a:rPr lang="en-IE" dirty="0" err="1">
                <a:solidFill>
                  <a:schemeClr val="tx1"/>
                </a:solidFill>
                <a:latin typeface="Google Sans"/>
              </a:rPr>
              <a:t>KMeans</a:t>
            </a:r>
            <a:r>
              <a:rPr lang="en-IE" dirty="0">
                <a:solidFill>
                  <a:schemeClr val="tx1"/>
                </a:solidFill>
                <a:latin typeface="Google Sans"/>
              </a:rPr>
              <a:t> model to the generated data using </a:t>
            </a:r>
            <a:r>
              <a:rPr lang="en-IE" dirty="0" err="1">
                <a:solidFill>
                  <a:schemeClr val="tx1"/>
                </a:solidFill>
                <a:latin typeface="Google Sans"/>
              </a:rPr>
              <a:t>kmeans.fit</a:t>
            </a:r>
            <a:r>
              <a:rPr lang="en-IE" dirty="0">
                <a:solidFill>
                  <a:schemeClr val="tx1"/>
                </a:solidFill>
                <a:latin typeface="Google Sans"/>
              </a:rPr>
              <a:t>(data).</a:t>
            </a:r>
          </a:p>
          <a:p>
            <a:pPr>
              <a:buFont typeface="+mj-lt"/>
              <a:buAutoNum type="arabicPeriod"/>
            </a:pPr>
            <a:r>
              <a:rPr lang="en-IE" dirty="0">
                <a:solidFill>
                  <a:schemeClr val="tx1"/>
                </a:solidFill>
                <a:latin typeface="Google Sans"/>
              </a:rPr>
              <a:t>Extract Cluster Labels: Extract the cluster labels assigned to each data point using labels = </a:t>
            </a:r>
            <a:r>
              <a:rPr lang="en-IE" dirty="0" err="1">
                <a:solidFill>
                  <a:schemeClr val="tx1"/>
                </a:solidFill>
                <a:latin typeface="Google Sans"/>
              </a:rPr>
              <a:t>kmeans.labels</a:t>
            </a:r>
            <a:r>
              <a:rPr lang="en-IE" dirty="0">
                <a:solidFill>
                  <a:schemeClr val="tx1"/>
                </a:solidFill>
                <a:latin typeface="Google Sans"/>
              </a:rPr>
              <a:t>_.</a:t>
            </a:r>
          </a:p>
          <a:p>
            <a:pPr>
              <a:buFont typeface="+mj-lt"/>
              <a:buAutoNum type="arabicPeriod"/>
            </a:pPr>
            <a:r>
              <a:rPr lang="en-IE" dirty="0">
                <a:solidFill>
                  <a:schemeClr val="tx1"/>
                </a:solidFill>
                <a:latin typeface="Google Sans"/>
              </a:rPr>
              <a:t>Create Scatter Plot: Create a scatter plot using </a:t>
            </a:r>
            <a:r>
              <a:rPr lang="en-IE" dirty="0" err="1">
                <a:solidFill>
                  <a:schemeClr val="tx1"/>
                </a:solidFill>
                <a:latin typeface="Google Sans"/>
              </a:rPr>
              <a:t>plt.scatter</a:t>
            </a:r>
            <a:r>
              <a:rPr lang="en-IE" dirty="0">
                <a:solidFill>
                  <a:schemeClr val="tx1"/>
                </a:solidFill>
                <a:latin typeface="Google Sans"/>
              </a:rPr>
              <a:t>(data[:, 0], data[:, 1], c=labels).</a:t>
            </a:r>
          </a:p>
          <a:p>
            <a:pPr>
              <a:buFont typeface="+mj-lt"/>
              <a:buAutoNum type="arabicPeriod"/>
            </a:pPr>
            <a:r>
              <a:rPr lang="en-IE" dirty="0">
                <a:solidFill>
                  <a:schemeClr val="tx1"/>
                </a:solidFill>
                <a:latin typeface="Google Sans"/>
              </a:rPr>
              <a:t>Add Labels and Title: Add labels for the axes and a title for the plot using </a:t>
            </a:r>
            <a:r>
              <a:rPr lang="en-IE" dirty="0" err="1">
                <a:solidFill>
                  <a:schemeClr val="tx1"/>
                </a:solidFill>
                <a:latin typeface="Google Sans"/>
              </a:rPr>
              <a:t>plt.xlabel</a:t>
            </a:r>
            <a:r>
              <a:rPr lang="en-IE" dirty="0">
                <a:solidFill>
                  <a:schemeClr val="tx1"/>
                </a:solidFill>
                <a:latin typeface="Google Sans"/>
              </a:rPr>
              <a:t>('Feature 1'), </a:t>
            </a:r>
            <a:r>
              <a:rPr lang="en-IE" dirty="0" err="1">
                <a:solidFill>
                  <a:schemeClr val="tx1"/>
                </a:solidFill>
                <a:latin typeface="Google Sans"/>
              </a:rPr>
              <a:t>plt.ylabel</a:t>
            </a:r>
            <a:r>
              <a:rPr lang="en-IE" dirty="0">
                <a:solidFill>
                  <a:schemeClr val="tx1"/>
                </a:solidFill>
                <a:latin typeface="Google Sans"/>
              </a:rPr>
              <a:t>('Feature 2'), and </a:t>
            </a:r>
            <a:r>
              <a:rPr lang="en-IE" dirty="0" err="1">
                <a:solidFill>
                  <a:schemeClr val="tx1"/>
                </a:solidFill>
                <a:latin typeface="Google Sans"/>
              </a:rPr>
              <a:t>plt.title</a:t>
            </a:r>
            <a:r>
              <a:rPr lang="en-IE" dirty="0">
                <a:solidFill>
                  <a:schemeClr val="tx1"/>
                </a:solidFill>
                <a:latin typeface="Google Sans"/>
              </a:rPr>
              <a:t>('Clustering with </a:t>
            </a:r>
            <a:r>
              <a:rPr lang="en-IE" dirty="0" err="1">
                <a:solidFill>
                  <a:schemeClr val="tx1"/>
                </a:solidFill>
                <a:latin typeface="Google Sans"/>
              </a:rPr>
              <a:t>KMeans</a:t>
            </a:r>
            <a:r>
              <a:rPr lang="en-IE" dirty="0">
                <a:solidFill>
                  <a:schemeClr val="tx1"/>
                </a:solidFill>
                <a:latin typeface="Google Sans"/>
              </a:rPr>
              <a:t>'), respectively.</a:t>
            </a:r>
          </a:p>
          <a:p>
            <a:pPr>
              <a:buFont typeface="+mj-lt"/>
              <a:buAutoNum type="arabicPeriod"/>
            </a:pPr>
            <a:r>
              <a:rPr lang="en-IE" dirty="0">
                <a:solidFill>
                  <a:schemeClr val="tx1"/>
                </a:solidFill>
                <a:latin typeface="Google Sans"/>
              </a:rPr>
              <a:t>Display Plot: Display the generated scatter plot using </a:t>
            </a:r>
            <a:r>
              <a:rPr lang="en-IE" dirty="0" err="1">
                <a:solidFill>
                  <a:schemeClr val="tx1"/>
                </a:solidFill>
                <a:latin typeface="Google Sans"/>
              </a:rPr>
              <a:t>plt.show</a:t>
            </a:r>
            <a:r>
              <a:rPr lang="en-IE" dirty="0">
                <a:solidFill>
                  <a:schemeClr val="tx1"/>
                </a:solidFill>
                <a:latin typeface="Google Sans"/>
              </a:rPr>
              <a:t>().</a:t>
            </a:r>
          </a:p>
          <a:p>
            <a:endParaRPr lang="en-US" dirty="0"/>
          </a:p>
        </p:txBody>
      </p:sp>
    </p:spTree>
    <p:extLst>
      <p:ext uri="{BB962C8B-B14F-4D97-AF65-F5344CB8AC3E}">
        <p14:creationId xmlns:p14="http://schemas.microsoft.com/office/powerpoint/2010/main" val="1361814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D919-2455-27DD-59C1-4F309D7DF616}"/>
              </a:ext>
            </a:extLst>
          </p:cNvPr>
          <p:cNvSpPr>
            <a:spLocks noGrp="1"/>
          </p:cNvSpPr>
          <p:nvPr>
            <p:ph type="title"/>
          </p:nvPr>
        </p:nvSpPr>
        <p:spPr/>
        <p:txBody>
          <a:bodyPr/>
          <a:lstStyle/>
          <a:p>
            <a:r>
              <a:rPr lang="en-US" dirty="0"/>
              <a:t>K-Means Clustering Example</a:t>
            </a:r>
          </a:p>
        </p:txBody>
      </p:sp>
      <p:pic>
        <p:nvPicPr>
          <p:cNvPr id="8194" name="Picture 2">
            <a:extLst>
              <a:ext uri="{FF2B5EF4-FFF2-40B4-BE49-F238E27FC236}">
                <a16:creationId xmlns:a16="http://schemas.microsoft.com/office/drawing/2014/main" id="{01EE19C0-29DA-3C6A-7DE9-15B14FDD7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51012"/>
            <a:ext cx="5261072" cy="422184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0404920-E28E-073D-9B37-A788953E3531}"/>
              </a:ext>
            </a:extLst>
          </p:cNvPr>
          <p:cNvSpPr txBox="1">
            <a:spLocks/>
          </p:cNvSpPr>
          <p:nvPr/>
        </p:nvSpPr>
        <p:spPr>
          <a:xfrm>
            <a:off x="741872" y="2406770"/>
            <a:ext cx="4675517" cy="37179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IE" dirty="0">
                <a:solidFill>
                  <a:schemeClr val="tx1"/>
                </a:solidFill>
                <a:latin typeface="Google Sans"/>
              </a:rPr>
              <a:t>This code will generate a random sample of 100 data points with two features. It will then create a </a:t>
            </a:r>
            <a:r>
              <a:rPr lang="en-IE" dirty="0" err="1">
                <a:solidFill>
                  <a:schemeClr val="tx1"/>
                </a:solidFill>
                <a:latin typeface="Google Sans"/>
              </a:rPr>
              <a:t>KMeans</a:t>
            </a:r>
            <a:r>
              <a:rPr lang="en-IE" dirty="0">
                <a:solidFill>
                  <a:schemeClr val="tx1"/>
                </a:solidFill>
                <a:latin typeface="Google Sans"/>
              </a:rPr>
              <a:t> classifier with k=3 clusters and fit the classifier to the data. Finally, it will extract the cluster labels and plot the data points and their cluster labels.</a:t>
            </a:r>
          </a:p>
          <a:p>
            <a:r>
              <a:rPr lang="en-IE" dirty="0">
                <a:solidFill>
                  <a:schemeClr val="tx1"/>
                </a:solidFill>
                <a:latin typeface="Google Sans"/>
              </a:rPr>
              <a:t>The output of the code will be a scatter plot of the data points, with each data point </a:t>
            </a:r>
            <a:r>
              <a:rPr lang="en-IE" dirty="0" err="1">
                <a:solidFill>
                  <a:schemeClr val="tx1"/>
                </a:solidFill>
                <a:latin typeface="Google Sans"/>
              </a:rPr>
              <a:t>colored</a:t>
            </a:r>
            <a:r>
              <a:rPr lang="en-IE" dirty="0">
                <a:solidFill>
                  <a:schemeClr val="tx1"/>
                </a:solidFill>
                <a:latin typeface="Google Sans"/>
              </a:rPr>
              <a:t> according to its cluster label.</a:t>
            </a:r>
          </a:p>
          <a:p>
            <a:endParaRPr lang="en-US" dirty="0"/>
          </a:p>
        </p:txBody>
      </p:sp>
    </p:spTree>
    <p:extLst>
      <p:ext uri="{BB962C8B-B14F-4D97-AF65-F5344CB8AC3E}">
        <p14:creationId xmlns:p14="http://schemas.microsoft.com/office/powerpoint/2010/main" val="3459158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B148-859F-7718-1485-261D2793E591}"/>
              </a:ext>
            </a:extLst>
          </p:cNvPr>
          <p:cNvSpPr>
            <a:spLocks noGrp="1"/>
          </p:cNvSpPr>
          <p:nvPr>
            <p:ph type="title"/>
          </p:nvPr>
        </p:nvSpPr>
        <p:spPr>
          <a:xfrm>
            <a:off x="741873" y="638355"/>
            <a:ext cx="9174494" cy="1042277"/>
          </a:xfrm>
        </p:spPr>
        <p:txBody>
          <a:bodyPr/>
          <a:lstStyle/>
          <a:p>
            <a:r>
              <a:rPr lang="en-US" dirty="0"/>
              <a:t>Linear Regression for California housing</a:t>
            </a:r>
          </a:p>
        </p:txBody>
      </p:sp>
      <p:sp>
        <p:nvSpPr>
          <p:cNvPr id="3" name="Content Placeholder 2">
            <a:extLst>
              <a:ext uri="{FF2B5EF4-FFF2-40B4-BE49-F238E27FC236}">
                <a16:creationId xmlns:a16="http://schemas.microsoft.com/office/drawing/2014/main" id="{51BF53F4-2659-9821-F821-6A3319356113}"/>
              </a:ext>
            </a:extLst>
          </p:cNvPr>
          <p:cNvSpPr>
            <a:spLocks noGrp="1"/>
          </p:cNvSpPr>
          <p:nvPr>
            <p:ph sz="half" idx="1"/>
          </p:nvPr>
        </p:nvSpPr>
        <p:spPr>
          <a:xfrm>
            <a:off x="267419" y="2044460"/>
            <a:ext cx="5722177" cy="4546121"/>
          </a:xfrm>
        </p:spPr>
        <p:txBody>
          <a:bodyPr>
            <a:normAutofit fontScale="62500" lnSpcReduction="20000"/>
          </a:bodyPr>
          <a:lstStyle/>
          <a:p>
            <a:pPr algn="l"/>
            <a:r>
              <a:rPr lang="en-IE" b="0" i="0" u="none" strike="noStrike" dirty="0">
                <a:solidFill>
                  <a:schemeClr val="tx1"/>
                </a:solidFill>
                <a:effectLst/>
                <a:latin typeface="Google Sans"/>
              </a:rPr>
              <a:t>Here is a breakdown of the code:</a:t>
            </a:r>
          </a:p>
          <a:p>
            <a:pPr algn="l">
              <a:buFont typeface="+mj-lt"/>
              <a:buAutoNum type="arabicPeriod"/>
            </a:pPr>
            <a:r>
              <a:rPr lang="en-IE" b="1" i="0" u="none" strike="noStrike" dirty="0">
                <a:solidFill>
                  <a:schemeClr val="tx1"/>
                </a:solidFill>
                <a:effectLst/>
                <a:latin typeface="Google Sans"/>
              </a:rPr>
              <a:t>Import Libraries:</a:t>
            </a:r>
          </a:p>
          <a:p>
            <a:pPr lvl="1"/>
            <a:r>
              <a:rPr lang="en-IE" b="0" i="0" u="none" strike="noStrike" dirty="0">
                <a:solidFill>
                  <a:schemeClr val="tx1"/>
                </a:solidFill>
                <a:effectLst/>
                <a:latin typeface="Google Sans"/>
              </a:rPr>
              <a:t>pandas is used to load the California housing dataset from a CSV file.</a:t>
            </a:r>
          </a:p>
          <a:p>
            <a:pPr lvl="1"/>
            <a:r>
              <a:rPr lang="en-IE" b="0" i="0" u="none" strike="noStrike" dirty="0" err="1">
                <a:solidFill>
                  <a:schemeClr val="tx1"/>
                </a:solidFill>
                <a:effectLst/>
                <a:latin typeface="Google Sans"/>
              </a:rPr>
              <a:t>sklearn.model_selection</a:t>
            </a:r>
            <a:r>
              <a:rPr lang="en-IE" b="0" i="0" u="none" strike="noStrike" dirty="0">
                <a:solidFill>
                  <a:schemeClr val="tx1"/>
                </a:solidFill>
                <a:effectLst/>
                <a:latin typeface="Google Sans"/>
              </a:rPr>
              <a:t> is used to split the data into training and testing sets.</a:t>
            </a:r>
          </a:p>
          <a:p>
            <a:pPr lvl="1"/>
            <a:r>
              <a:rPr lang="en-IE" b="0" i="0" u="none" strike="noStrike" dirty="0" err="1">
                <a:solidFill>
                  <a:schemeClr val="tx1"/>
                </a:solidFill>
                <a:effectLst/>
                <a:latin typeface="Google Sans"/>
              </a:rPr>
              <a:t>sklearn.linear_model</a:t>
            </a:r>
            <a:r>
              <a:rPr lang="en-IE" b="0" i="0" u="none" strike="noStrike" dirty="0">
                <a:solidFill>
                  <a:schemeClr val="tx1"/>
                </a:solidFill>
                <a:effectLst/>
                <a:latin typeface="Google Sans"/>
              </a:rPr>
              <a:t> is used to create and train the linear regression model.</a:t>
            </a:r>
          </a:p>
          <a:p>
            <a:pPr algn="l">
              <a:buFont typeface="+mj-lt"/>
              <a:buAutoNum type="arabicPeriod"/>
            </a:pPr>
            <a:r>
              <a:rPr lang="en-IE" b="1" i="0" u="none" strike="noStrike" dirty="0">
                <a:solidFill>
                  <a:schemeClr val="tx1"/>
                </a:solidFill>
                <a:effectLst/>
                <a:latin typeface="Google Sans"/>
              </a:rPr>
              <a:t>Load Data: </a:t>
            </a:r>
            <a:r>
              <a:rPr lang="en-IE" b="0" i="0" u="none" strike="noStrike" dirty="0" err="1">
                <a:solidFill>
                  <a:schemeClr val="tx1"/>
                </a:solidFill>
                <a:effectLst/>
                <a:latin typeface="Google Sans"/>
              </a:rPr>
              <a:t>pd.read_csv</a:t>
            </a:r>
            <a:r>
              <a:rPr lang="en-IE" b="0" i="0" u="none" strike="noStrike" dirty="0">
                <a:solidFill>
                  <a:schemeClr val="tx1"/>
                </a:solidFill>
                <a:effectLst/>
                <a:latin typeface="Google Sans"/>
              </a:rPr>
              <a:t>() loads the California housing dataset from a CSV file into a Pandas </a:t>
            </a:r>
            <a:r>
              <a:rPr lang="en-IE" b="0" i="0" u="none" strike="noStrike" dirty="0" err="1">
                <a:solidFill>
                  <a:schemeClr val="tx1"/>
                </a:solidFill>
                <a:effectLst/>
                <a:latin typeface="Google Sans"/>
              </a:rPr>
              <a:t>DataFrame</a:t>
            </a:r>
            <a:r>
              <a:rPr lang="en-IE" b="0" i="0" u="none" strike="noStrike" dirty="0">
                <a:solidFill>
                  <a:schemeClr val="tx1"/>
                </a:solidFill>
                <a:effectLst/>
                <a:latin typeface="Google Sans"/>
              </a:rPr>
              <a:t>.</a:t>
            </a:r>
          </a:p>
          <a:p>
            <a:pPr algn="l">
              <a:buFont typeface="+mj-lt"/>
              <a:buAutoNum type="arabicPeriod"/>
            </a:pPr>
            <a:r>
              <a:rPr lang="en-IE" b="1" i="0" u="none" strike="noStrike" dirty="0">
                <a:solidFill>
                  <a:schemeClr val="tx1"/>
                </a:solidFill>
                <a:effectLst/>
                <a:latin typeface="Google Sans"/>
              </a:rPr>
              <a:t>Extract Features and Target Variable</a:t>
            </a:r>
            <a:r>
              <a:rPr lang="en-IE" b="0" i="0" u="none" strike="noStrike" dirty="0">
                <a:solidFill>
                  <a:schemeClr val="tx1"/>
                </a:solidFill>
                <a:effectLst/>
                <a:latin typeface="Google Sans"/>
              </a:rPr>
              <a:t>:</a:t>
            </a:r>
          </a:p>
          <a:p>
            <a:pPr lvl="1"/>
            <a:r>
              <a:rPr lang="en-IE" b="0" i="0" u="none" strike="noStrike" dirty="0">
                <a:solidFill>
                  <a:schemeClr val="tx1"/>
                </a:solidFill>
                <a:effectLst/>
                <a:latin typeface="Google Sans"/>
              </a:rPr>
              <a:t>X contains the features (all columns except the last).</a:t>
            </a:r>
          </a:p>
          <a:p>
            <a:pPr lvl="1"/>
            <a:r>
              <a:rPr lang="en-IE" b="0" i="0" u="none" strike="noStrike" dirty="0">
                <a:solidFill>
                  <a:schemeClr val="tx1"/>
                </a:solidFill>
                <a:effectLst/>
                <a:latin typeface="Google Sans"/>
              </a:rPr>
              <a:t>y contains the target variable (last column).</a:t>
            </a:r>
          </a:p>
          <a:p>
            <a:pPr algn="l">
              <a:buFont typeface="+mj-lt"/>
              <a:buAutoNum type="arabicPeriod"/>
            </a:pPr>
            <a:r>
              <a:rPr lang="en-IE" b="1" i="0" u="none" strike="noStrike" dirty="0">
                <a:solidFill>
                  <a:schemeClr val="tx1"/>
                </a:solidFill>
                <a:effectLst/>
                <a:latin typeface="Google Sans"/>
              </a:rPr>
              <a:t>Split Data into Training and Testing Sets</a:t>
            </a:r>
            <a:r>
              <a:rPr lang="en-IE" b="0" i="0" u="none" strike="noStrike" dirty="0">
                <a:solidFill>
                  <a:schemeClr val="tx1"/>
                </a:solidFill>
                <a:effectLst/>
                <a:latin typeface="Google Sans"/>
              </a:rPr>
              <a:t>: </a:t>
            </a:r>
            <a:r>
              <a:rPr lang="en-IE" b="0" i="0" u="none" strike="noStrike" dirty="0" err="1">
                <a:solidFill>
                  <a:schemeClr val="tx1"/>
                </a:solidFill>
                <a:effectLst/>
                <a:latin typeface="Google Sans"/>
              </a:rPr>
              <a:t>train_test_split</a:t>
            </a:r>
            <a:r>
              <a:rPr lang="en-IE" b="0" i="0" u="none" strike="noStrike" dirty="0">
                <a:solidFill>
                  <a:schemeClr val="tx1"/>
                </a:solidFill>
                <a:effectLst/>
                <a:latin typeface="Google Sans"/>
              </a:rPr>
              <a:t>() splits the data into training and testing sets with a 20% testing set.</a:t>
            </a:r>
          </a:p>
          <a:p>
            <a:pPr algn="l">
              <a:buFont typeface="+mj-lt"/>
              <a:buAutoNum type="arabicPeriod"/>
            </a:pPr>
            <a:r>
              <a:rPr lang="en-IE" b="1" i="0" u="none" strike="noStrike" dirty="0">
                <a:solidFill>
                  <a:schemeClr val="tx1"/>
                </a:solidFill>
                <a:effectLst/>
                <a:latin typeface="Google Sans"/>
              </a:rPr>
              <a:t>Create Linear Regression Model</a:t>
            </a:r>
            <a:r>
              <a:rPr lang="en-IE" b="0" i="0" u="none" strike="noStrike" dirty="0">
                <a:solidFill>
                  <a:schemeClr val="tx1"/>
                </a:solidFill>
                <a:effectLst/>
                <a:latin typeface="Google Sans"/>
              </a:rPr>
              <a:t>: </a:t>
            </a:r>
            <a:r>
              <a:rPr lang="en-IE" b="0" i="0" u="none" strike="noStrike" dirty="0" err="1">
                <a:solidFill>
                  <a:schemeClr val="tx1"/>
                </a:solidFill>
                <a:effectLst/>
                <a:latin typeface="Google Sans"/>
              </a:rPr>
              <a:t>LinearRegression</a:t>
            </a:r>
            <a:r>
              <a:rPr lang="en-IE" b="0" i="0" u="none" strike="noStrike" dirty="0">
                <a:solidFill>
                  <a:schemeClr val="tx1"/>
                </a:solidFill>
                <a:effectLst/>
                <a:latin typeface="Google Sans"/>
              </a:rPr>
              <a:t>() creates a linear regression model object.</a:t>
            </a:r>
          </a:p>
          <a:p>
            <a:pPr algn="l">
              <a:buFont typeface="+mj-lt"/>
              <a:buAutoNum type="arabicPeriod"/>
            </a:pPr>
            <a:r>
              <a:rPr lang="en-IE" b="1" i="0" u="none" strike="noStrike" dirty="0">
                <a:solidFill>
                  <a:schemeClr val="tx1"/>
                </a:solidFill>
                <a:effectLst/>
                <a:latin typeface="Google Sans"/>
              </a:rPr>
              <a:t>Train the Model</a:t>
            </a:r>
            <a:r>
              <a:rPr lang="en-IE" b="0" i="0" u="none" strike="noStrike" dirty="0">
                <a:solidFill>
                  <a:schemeClr val="tx1"/>
                </a:solidFill>
                <a:effectLst/>
                <a:latin typeface="Google Sans"/>
              </a:rPr>
              <a:t>: fit() trains the model on the training data.</a:t>
            </a:r>
          </a:p>
          <a:p>
            <a:pPr algn="l">
              <a:buFont typeface="+mj-lt"/>
              <a:buAutoNum type="arabicPeriod"/>
            </a:pPr>
            <a:r>
              <a:rPr lang="en-IE" b="1" i="0" u="none" strike="noStrike" dirty="0">
                <a:solidFill>
                  <a:schemeClr val="tx1"/>
                </a:solidFill>
                <a:effectLst/>
                <a:latin typeface="Google Sans"/>
              </a:rPr>
              <a:t>Make Predictions</a:t>
            </a:r>
            <a:r>
              <a:rPr lang="en-IE" b="0" i="0" u="none" strike="noStrike" dirty="0">
                <a:solidFill>
                  <a:schemeClr val="tx1"/>
                </a:solidFill>
                <a:effectLst/>
                <a:latin typeface="Google Sans"/>
              </a:rPr>
              <a:t>: predict() generates predictions for the testing data.</a:t>
            </a:r>
          </a:p>
          <a:p>
            <a:pPr algn="l">
              <a:buFont typeface="+mj-lt"/>
              <a:buAutoNum type="arabicPeriod"/>
            </a:pPr>
            <a:r>
              <a:rPr lang="en-IE" b="1" i="0" u="none" strike="noStrike" dirty="0">
                <a:solidFill>
                  <a:schemeClr val="tx1"/>
                </a:solidFill>
                <a:effectLst/>
                <a:latin typeface="Google Sans"/>
              </a:rPr>
              <a:t>Evaluate Model Performance:</a:t>
            </a:r>
          </a:p>
          <a:p>
            <a:pPr marL="457200" lvl="1" indent="0" algn="l">
              <a:buNone/>
            </a:pPr>
            <a:r>
              <a:rPr lang="en-IE" b="0" i="0" u="none" strike="noStrike" dirty="0">
                <a:solidFill>
                  <a:schemeClr val="tx1"/>
                </a:solidFill>
                <a:effectLst/>
                <a:latin typeface="Google Sans"/>
              </a:rPr>
              <a:t>Mean Absolute Error (MAE) and Mean Squared Error (MSE) are used to assess the model's accuracy.</a:t>
            </a:r>
          </a:p>
          <a:p>
            <a:endParaRPr lang="en-US" dirty="0"/>
          </a:p>
        </p:txBody>
      </p:sp>
      <p:pic>
        <p:nvPicPr>
          <p:cNvPr id="5" name="Content Placeholder 4">
            <a:extLst>
              <a:ext uri="{FF2B5EF4-FFF2-40B4-BE49-F238E27FC236}">
                <a16:creationId xmlns:a16="http://schemas.microsoft.com/office/drawing/2014/main" id="{D1E2DF2C-CBFC-55EE-0353-32D2E6A7ACB8}"/>
              </a:ext>
            </a:extLst>
          </p:cNvPr>
          <p:cNvPicPr>
            <a:picLocks noGrp="1" noChangeAspect="1"/>
          </p:cNvPicPr>
          <p:nvPr>
            <p:ph sz="half" idx="2"/>
          </p:nvPr>
        </p:nvPicPr>
        <p:blipFill>
          <a:blip r:embed="rId2"/>
          <a:stretch>
            <a:fillRect/>
          </a:stretch>
        </p:blipFill>
        <p:spPr>
          <a:xfrm>
            <a:off x="5989596" y="2398144"/>
            <a:ext cx="5973666" cy="3743864"/>
          </a:xfrm>
          <a:prstGeom prst="rect">
            <a:avLst/>
          </a:prstGeom>
        </p:spPr>
      </p:pic>
    </p:spTree>
    <p:extLst>
      <p:ext uri="{BB962C8B-B14F-4D97-AF65-F5344CB8AC3E}">
        <p14:creationId xmlns:p14="http://schemas.microsoft.com/office/powerpoint/2010/main" val="649260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25C42-145D-B97D-6C71-38DF32DACDD0}"/>
              </a:ext>
            </a:extLst>
          </p:cNvPr>
          <p:cNvSpPr>
            <a:spLocks noGrp="1"/>
          </p:cNvSpPr>
          <p:nvPr>
            <p:ph type="title"/>
          </p:nvPr>
        </p:nvSpPr>
        <p:spPr>
          <a:xfrm>
            <a:off x="904775" y="741145"/>
            <a:ext cx="9095873" cy="1135781"/>
          </a:xfrm>
        </p:spPr>
        <p:txBody>
          <a:bodyPr anchor="ctr">
            <a:normAutofit/>
          </a:bodyPr>
          <a:lstStyle/>
          <a:p>
            <a:pPr>
              <a:lnSpc>
                <a:spcPct val="90000"/>
              </a:lnSpc>
            </a:pPr>
            <a:r>
              <a:rPr lang="en-US" sz="2400" dirty="0"/>
              <a:t>Unsupervised Learning K-Means Clustering Algorithm </a:t>
            </a:r>
            <a:br>
              <a:rPr lang="en-US" sz="2400" dirty="0"/>
            </a:br>
            <a:r>
              <a:rPr lang="en-US" sz="2400" dirty="0"/>
              <a:t>to group data into clusters</a:t>
            </a:r>
          </a:p>
        </p:txBody>
      </p:sp>
      <p:sp>
        <p:nvSpPr>
          <p:cNvPr id="4" name="Content Placeholder 3">
            <a:extLst>
              <a:ext uri="{FF2B5EF4-FFF2-40B4-BE49-F238E27FC236}">
                <a16:creationId xmlns:a16="http://schemas.microsoft.com/office/drawing/2014/main" id="{0827CF94-171E-2F25-35BC-73FC3020F13C}"/>
              </a:ext>
            </a:extLst>
          </p:cNvPr>
          <p:cNvSpPr>
            <a:spLocks noGrp="1"/>
          </p:cNvSpPr>
          <p:nvPr>
            <p:ph sz="half" idx="2"/>
          </p:nvPr>
        </p:nvSpPr>
        <p:spPr>
          <a:xfrm>
            <a:off x="8123722" y="2262852"/>
            <a:ext cx="3734602" cy="4243826"/>
          </a:xfrm>
        </p:spPr>
        <p:txBody>
          <a:bodyPr>
            <a:normAutofit/>
          </a:bodyPr>
          <a:lstStyle/>
          <a:p>
            <a:pPr>
              <a:lnSpc>
                <a:spcPct val="90000"/>
              </a:lnSpc>
            </a:pPr>
            <a:r>
              <a:rPr lang="en-IE" sz="1400" b="0" i="0" u="none" strike="noStrike" dirty="0">
                <a:effectLst/>
              </a:rPr>
              <a:t>In this example:</a:t>
            </a:r>
          </a:p>
          <a:p>
            <a:pPr>
              <a:lnSpc>
                <a:spcPct val="90000"/>
              </a:lnSpc>
              <a:buFont typeface="+mj-lt"/>
              <a:buAutoNum type="arabicPeriod"/>
            </a:pPr>
            <a:r>
              <a:rPr lang="en-IE" sz="1400" b="0" i="0" u="none" strike="noStrike" dirty="0">
                <a:effectLst/>
              </a:rPr>
              <a:t>We generate synthetic data with three clusters using the </a:t>
            </a:r>
            <a:r>
              <a:rPr lang="en-IE" sz="1400" b="0" i="0" u="none" strike="noStrike" dirty="0" err="1">
                <a:effectLst/>
              </a:rPr>
              <a:t>make_blobs</a:t>
            </a:r>
            <a:r>
              <a:rPr lang="en-IE" sz="1400" b="0" i="0" u="none" strike="noStrike" dirty="0">
                <a:effectLst/>
              </a:rPr>
              <a:t> function.</a:t>
            </a:r>
          </a:p>
          <a:p>
            <a:pPr>
              <a:lnSpc>
                <a:spcPct val="90000"/>
              </a:lnSpc>
              <a:buFont typeface="+mj-lt"/>
              <a:buAutoNum type="arabicPeriod"/>
            </a:pPr>
            <a:r>
              <a:rPr lang="en-IE" sz="1400" b="0" i="0" u="none" strike="noStrike" dirty="0">
                <a:effectLst/>
              </a:rPr>
              <a:t>We apply the K-Means clustering algorithm to group the data points into three clusters.</a:t>
            </a:r>
          </a:p>
          <a:p>
            <a:pPr>
              <a:lnSpc>
                <a:spcPct val="90000"/>
              </a:lnSpc>
              <a:buFont typeface="+mj-lt"/>
              <a:buAutoNum type="arabicPeriod"/>
            </a:pPr>
            <a:r>
              <a:rPr lang="en-IE" sz="1400" b="0" i="0" u="none" strike="noStrike" dirty="0">
                <a:effectLst/>
              </a:rPr>
              <a:t>We plot the original data points, cluster </a:t>
            </a:r>
            <a:r>
              <a:rPr lang="en-IE" sz="1400" b="0" i="0" u="none" strike="noStrike" dirty="0" err="1">
                <a:effectLst/>
              </a:rPr>
              <a:t>centers</a:t>
            </a:r>
            <a:r>
              <a:rPr lang="en-IE" sz="1400" b="0" i="0" u="none" strike="noStrike" dirty="0">
                <a:effectLst/>
              </a:rPr>
              <a:t> (marked with red 'X'), and the data points with their assigned clusters. </a:t>
            </a:r>
          </a:p>
          <a:p>
            <a:pPr>
              <a:lnSpc>
                <a:spcPct val="90000"/>
              </a:lnSpc>
            </a:pPr>
            <a:r>
              <a:rPr lang="en-IE" sz="1400" b="0" i="0" u="none" strike="noStrike" dirty="0">
                <a:effectLst/>
              </a:rPr>
              <a:t>This code will produce a chart showing the original data points, the cluster </a:t>
            </a:r>
            <a:r>
              <a:rPr lang="en-IE" sz="1400" b="0" i="0" u="none" strike="noStrike" dirty="0" err="1">
                <a:effectLst/>
              </a:rPr>
              <a:t>centers</a:t>
            </a:r>
            <a:r>
              <a:rPr lang="en-IE" sz="1400" b="0" i="0" u="none" strike="noStrike" dirty="0">
                <a:effectLst/>
              </a:rPr>
              <a:t>, and the data points assigned to their respective clusters. Each </a:t>
            </a:r>
            <a:r>
              <a:rPr lang="en-IE" sz="1400" b="0" i="0" u="none" strike="noStrike" dirty="0" err="1">
                <a:effectLst/>
              </a:rPr>
              <a:t>color</a:t>
            </a:r>
            <a:r>
              <a:rPr lang="en-IE" sz="1400" b="0" i="0" u="none" strike="noStrike" dirty="0">
                <a:effectLst/>
              </a:rPr>
              <a:t> represents a different cluster, and the red 'X' markers indicate the cluster </a:t>
            </a:r>
            <a:r>
              <a:rPr lang="en-IE" sz="1400" b="0" i="0" u="none" strike="noStrike" dirty="0" err="1">
                <a:effectLst/>
              </a:rPr>
              <a:t>centers</a:t>
            </a:r>
            <a:r>
              <a:rPr lang="en-IE" sz="1400" b="0" i="0" u="none" strike="noStrike" dirty="0">
                <a:effectLst/>
              </a:rPr>
              <a:t>.</a:t>
            </a:r>
          </a:p>
          <a:p>
            <a:pPr>
              <a:lnSpc>
                <a:spcPct val="90000"/>
              </a:lnSpc>
            </a:pPr>
            <a:endParaRPr lang="en-US" sz="1400" dirty="0"/>
          </a:p>
        </p:txBody>
      </p:sp>
      <p:pic>
        <p:nvPicPr>
          <p:cNvPr id="10" name="Picture 9">
            <a:extLst>
              <a:ext uri="{FF2B5EF4-FFF2-40B4-BE49-F238E27FC236}">
                <a16:creationId xmlns:a16="http://schemas.microsoft.com/office/drawing/2014/main" id="{07C8171D-E4E4-C13A-5BAE-6F4D36DB0AD1}"/>
              </a:ext>
            </a:extLst>
          </p:cNvPr>
          <p:cNvPicPr>
            <a:picLocks noChangeAspect="1"/>
          </p:cNvPicPr>
          <p:nvPr/>
        </p:nvPicPr>
        <p:blipFill>
          <a:blip r:embed="rId2"/>
          <a:stretch>
            <a:fillRect/>
          </a:stretch>
        </p:blipFill>
        <p:spPr>
          <a:xfrm>
            <a:off x="182079" y="2262852"/>
            <a:ext cx="7772398" cy="4243825"/>
          </a:xfrm>
          <a:prstGeom prst="rect">
            <a:avLst/>
          </a:prstGeom>
        </p:spPr>
      </p:pic>
    </p:spTree>
    <p:extLst>
      <p:ext uri="{BB962C8B-B14F-4D97-AF65-F5344CB8AC3E}">
        <p14:creationId xmlns:p14="http://schemas.microsoft.com/office/powerpoint/2010/main" val="1599588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097D-7683-B8C7-5EE5-4213F104E787}"/>
              </a:ext>
            </a:extLst>
          </p:cNvPr>
          <p:cNvSpPr>
            <a:spLocks noGrp="1"/>
          </p:cNvSpPr>
          <p:nvPr>
            <p:ph type="title"/>
          </p:nvPr>
        </p:nvSpPr>
        <p:spPr>
          <a:xfrm>
            <a:off x="1154953" y="973668"/>
            <a:ext cx="10113122" cy="706964"/>
          </a:xfrm>
        </p:spPr>
        <p:txBody>
          <a:bodyPr/>
          <a:lstStyle/>
          <a:p>
            <a:r>
              <a:rPr lang="en-US" dirty="0"/>
              <a:t>Unsupervised Learning </a:t>
            </a:r>
            <a:br>
              <a:rPr lang="en-US" dirty="0"/>
            </a:br>
            <a:r>
              <a:rPr lang="en-US" dirty="0"/>
              <a:t>K-Means Clustering Algorithm</a:t>
            </a:r>
          </a:p>
        </p:txBody>
      </p:sp>
      <p:pic>
        <p:nvPicPr>
          <p:cNvPr id="12290" name="Picture 2">
            <a:extLst>
              <a:ext uri="{FF2B5EF4-FFF2-40B4-BE49-F238E27FC236}">
                <a16:creationId xmlns:a16="http://schemas.microsoft.com/office/drawing/2014/main" id="{0718354A-E3DC-9264-D0EA-81239E1D9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963" y="2058230"/>
            <a:ext cx="7259515" cy="463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8185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C365C-7676-0454-12AE-E6479EDA9DAA}"/>
              </a:ext>
            </a:extLst>
          </p:cNvPr>
          <p:cNvSpPr>
            <a:spLocks noGrp="1"/>
          </p:cNvSpPr>
          <p:nvPr>
            <p:ph type="title"/>
          </p:nvPr>
        </p:nvSpPr>
        <p:spPr/>
        <p:txBody>
          <a:bodyPr/>
          <a:lstStyle/>
          <a:p>
            <a:r>
              <a:rPr lang="en-US" dirty="0"/>
              <a:t>Desktop Apps</a:t>
            </a:r>
          </a:p>
        </p:txBody>
      </p:sp>
      <p:sp>
        <p:nvSpPr>
          <p:cNvPr id="3" name="Content Placeholder 2">
            <a:extLst>
              <a:ext uri="{FF2B5EF4-FFF2-40B4-BE49-F238E27FC236}">
                <a16:creationId xmlns:a16="http://schemas.microsoft.com/office/drawing/2014/main" id="{DB671E06-5F10-CFCC-53C1-0488EB7E86FE}"/>
              </a:ext>
            </a:extLst>
          </p:cNvPr>
          <p:cNvSpPr>
            <a:spLocks noGrp="1"/>
          </p:cNvSpPr>
          <p:nvPr>
            <p:ph idx="1"/>
          </p:nvPr>
        </p:nvSpPr>
        <p:spPr>
          <a:xfrm>
            <a:off x="596766" y="2184935"/>
            <a:ext cx="4976261" cy="4148487"/>
          </a:xfrm>
        </p:spPr>
        <p:txBody>
          <a:bodyPr/>
          <a:lstStyle/>
          <a:p>
            <a:r>
              <a:rPr lang="en-US" dirty="0"/>
              <a:t>Python - for programming</a:t>
            </a:r>
          </a:p>
          <a:p>
            <a:r>
              <a:rPr lang="en-US" dirty="0"/>
              <a:t>Git – for source code version control</a:t>
            </a:r>
          </a:p>
          <a:p>
            <a:r>
              <a:rPr lang="en-US" dirty="0" err="1"/>
              <a:t>Jupyter</a:t>
            </a:r>
            <a:r>
              <a:rPr lang="en-US" dirty="0"/>
              <a:t> Notebooks – Interactive Programming &amp; Data Analysis</a:t>
            </a:r>
          </a:p>
          <a:p>
            <a:r>
              <a:rPr lang="en-US" dirty="0" err="1"/>
              <a:t>VSCode</a:t>
            </a:r>
            <a:r>
              <a:rPr lang="en-US" dirty="0"/>
              <a:t> – Desktop IDE for coding </a:t>
            </a:r>
          </a:p>
          <a:p>
            <a:r>
              <a:rPr lang="en-US" dirty="0"/>
              <a:t>PyCharm – Another good IDE for ML tasks</a:t>
            </a:r>
          </a:p>
        </p:txBody>
      </p:sp>
      <p:pic>
        <p:nvPicPr>
          <p:cNvPr id="4" name="Picture 3" descr="A screenshot of a computer&#10;&#10;Description automatically generated">
            <a:extLst>
              <a:ext uri="{FF2B5EF4-FFF2-40B4-BE49-F238E27FC236}">
                <a16:creationId xmlns:a16="http://schemas.microsoft.com/office/drawing/2014/main" id="{EFCE2E26-362C-90C4-653A-A1E13BF31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147" y="2275157"/>
            <a:ext cx="6278507" cy="4148487"/>
          </a:xfrm>
          <a:prstGeom prst="rect">
            <a:avLst/>
          </a:prstGeom>
        </p:spPr>
      </p:pic>
    </p:spTree>
    <p:extLst>
      <p:ext uri="{BB962C8B-B14F-4D97-AF65-F5344CB8AC3E}">
        <p14:creationId xmlns:p14="http://schemas.microsoft.com/office/powerpoint/2010/main" val="398327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F603F-E670-BB86-D0CD-4F51628BDB4E}"/>
              </a:ext>
            </a:extLst>
          </p:cNvPr>
          <p:cNvSpPr>
            <a:spLocks noGrp="1"/>
          </p:cNvSpPr>
          <p:nvPr>
            <p:ph type="title"/>
          </p:nvPr>
        </p:nvSpPr>
        <p:spPr>
          <a:xfrm>
            <a:off x="1154953" y="973668"/>
            <a:ext cx="8761413" cy="706964"/>
          </a:xfrm>
        </p:spPr>
        <p:txBody>
          <a:bodyPr anchor="ctr">
            <a:normAutofit/>
          </a:bodyPr>
          <a:lstStyle/>
          <a:p>
            <a:r>
              <a:rPr lang="en-US" dirty="0"/>
              <a:t>AI, Machine Learning + Data Science</a:t>
            </a:r>
          </a:p>
        </p:txBody>
      </p:sp>
      <p:pic>
        <p:nvPicPr>
          <p:cNvPr id="4" name="Picture 3">
            <a:extLst>
              <a:ext uri="{FF2B5EF4-FFF2-40B4-BE49-F238E27FC236}">
                <a16:creationId xmlns:a16="http://schemas.microsoft.com/office/drawing/2014/main" id="{B92816BD-056A-7032-D344-33D82D9C7218}"/>
              </a:ext>
            </a:extLst>
          </p:cNvPr>
          <p:cNvPicPr>
            <a:picLocks noChangeAspect="1"/>
          </p:cNvPicPr>
          <p:nvPr/>
        </p:nvPicPr>
        <p:blipFill rotWithShape="1">
          <a:blip r:embed="rId2"/>
          <a:srcRect l="17991" r="88" b="-3"/>
          <a:stretch/>
        </p:blipFill>
        <p:spPr>
          <a:xfrm>
            <a:off x="489730" y="2495455"/>
            <a:ext cx="5940363" cy="4205887"/>
          </a:xfrm>
          <a:prstGeom prst="rect">
            <a:avLst/>
          </a:prstGeom>
          <a:noFill/>
        </p:spPr>
      </p:pic>
      <p:pic>
        <p:nvPicPr>
          <p:cNvPr id="3074" name="Picture 2" descr="Figure 1.5 – Requirements for data scientists&#13;&#10;">
            <a:extLst>
              <a:ext uri="{FF2B5EF4-FFF2-40B4-BE49-F238E27FC236}">
                <a16:creationId xmlns:a16="http://schemas.microsoft.com/office/drawing/2014/main" id="{B9EA3E5E-BDB2-7CDB-4D92-AC227FBC05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09" r="15909" b="1"/>
          <a:stretch/>
        </p:blipFill>
        <p:spPr bwMode="auto">
          <a:xfrm>
            <a:off x="6430093" y="2603497"/>
            <a:ext cx="5635174" cy="3989805"/>
          </a:xfrm>
          <a:prstGeom prst="rect">
            <a:avLst/>
          </a:prstGeom>
          <a:solidFill>
            <a:srgbClr val="FFFFFF"/>
          </a:solidFill>
        </p:spPr>
      </p:pic>
    </p:spTree>
    <p:extLst>
      <p:ext uri="{BB962C8B-B14F-4D97-AF65-F5344CB8AC3E}">
        <p14:creationId xmlns:p14="http://schemas.microsoft.com/office/powerpoint/2010/main" val="4266461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0C84-B49F-D51A-2DB3-ED03DD066B41}"/>
              </a:ext>
            </a:extLst>
          </p:cNvPr>
          <p:cNvSpPr>
            <a:spLocks noGrp="1"/>
          </p:cNvSpPr>
          <p:nvPr>
            <p:ph type="title"/>
          </p:nvPr>
        </p:nvSpPr>
        <p:spPr/>
        <p:txBody>
          <a:bodyPr/>
          <a:lstStyle/>
          <a:p>
            <a:r>
              <a:rPr lang="en-GB" dirty="0"/>
              <a:t>ML Cloud Apps</a:t>
            </a:r>
            <a:endParaRPr lang="en-US" dirty="0"/>
          </a:p>
        </p:txBody>
      </p:sp>
      <p:sp>
        <p:nvSpPr>
          <p:cNvPr id="3" name="Content Placeholder 2">
            <a:extLst>
              <a:ext uri="{FF2B5EF4-FFF2-40B4-BE49-F238E27FC236}">
                <a16:creationId xmlns:a16="http://schemas.microsoft.com/office/drawing/2014/main" id="{685BA770-FF70-C875-6D2B-671DE1A71D96}"/>
              </a:ext>
            </a:extLst>
          </p:cNvPr>
          <p:cNvSpPr>
            <a:spLocks noGrp="1"/>
          </p:cNvSpPr>
          <p:nvPr>
            <p:ph idx="1"/>
          </p:nvPr>
        </p:nvSpPr>
        <p:spPr>
          <a:xfrm>
            <a:off x="837399" y="2432846"/>
            <a:ext cx="3137836" cy="3586954"/>
          </a:xfrm>
        </p:spPr>
        <p:txBody>
          <a:bodyPr/>
          <a:lstStyle/>
          <a:p>
            <a:r>
              <a:rPr lang="en-GB" dirty="0"/>
              <a:t>Azure ML Studio</a:t>
            </a:r>
          </a:p>
          <a:p>
            <a:r>
              <a:rPr lang="en-GB" dirty="0"/>
              <a:t>AWS </a:t>
            </a:r>
            <a:r>
              <a:rPr lang="en-GB" dirty="0" err="1"/>
              <a:t>AutoML</a:t>
            </a:r>
            <a:r>
              <a:rPr lang="en-GB" dirty="0"/>
              <a:t> </a:t>
            </a:r>
          </a:p>
          <a:p>
            <a:r>
              <a:rPr lang="en-GB" dirty="0"/>
              <a:t>Google COLAB</a:t>
            </a:r>
          </a:p>
          <a:p>
            <a:r>
              <a:rPr lang="en-GB" dirty="0"/>
              <a:t>IBM Watson Studio</a:t>
            </a:r>
          </a:p>
          <a:p>
            <a:pPr marL="0" indent="0">
              <a:buNone/>
            </a:pPr>
            <a:endParaRPr lang="en-GB" dirty="0"/>
          </a:p>
          <a:p>
            <a:endParaRPr lang="en-US" dirty="0"/>
          </a:p>
        </p:txBody>
      </p:sp>
      <p:pic>
        <p:nvPicPr>
          <p:cNvPr id="7" name="Picture 6">
            <a:extLst>
              <a:ext uri="{FF2B5EF4-FFF2-40B4-BE49-F238E27FC236}">
                <a16:creationId xmlns:a16="http://schemas.microsoft.com/office/drawing/2014/main" id="{14716246-14FD-D622-D229-B540697364F6}"/>
              </a:ext>
            </a:extLst>
          </p:cNvPr>
          <p:cNvPicPr>
            <a:picLocks noChangeAspect="1"/>
          </p:cNvPicPr>
          <p:nvPr/>
        </p:nvPicPr>
        <p:blipFill>
          <a:blip r:embed="rId2"/>
          <a:stretch>
            <a:fillRect/>
          </a:stretch>
        </p:blipFill>
        <p:spPr>
          <a:xfrm>
            <a:off x="4321744" y="2313315"/>
            <a:ext cx="7123495" cy="4400091"/>
          </a:xfrm>
          <a:prstGeom prst="rect">
            <a:avLst/>
          </a:prstGeom>
        </p:spPr>
      </p:pic>
    </p:spTree>
    <p:extLst>
      <p:ext uri="{BB962C8B-B14F-4D97-AF65-F5344CB8AC3E}">
        <p14:creationId xmlns:p14="http://schemas.microsoft.com/office/powerpoint/2010/main" val="1655329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80B0-0206-0CD2-96A5-1B39ACF6E2EB}"/>
              </a:ext>
            </a:extLst>
          </p:cNvPr>
          <p:cNvSpPr>
            <a:spLocks noGrp="1"/>
          </p:cNvSpPr>
          <p:nvPr>
            <p:ph type="title"/>
          </p:nvPr>
        </p:nvSpPr>
        <p:spPr/>
        <p:txBody>
          <a:bodyPr/>
          <a:lstStyle/>
          <a:p>
            <a:r>
              <a:rPr lang="en-GB" dirty="0"/>
              <a:t>Python ML Software Frameworks</a:t>
            </a:r>
            <a:endParaRPr lang="en-US" dirty="0"/>
          </a:p>
        </p:txBody>
      </p:sp>
      <p:sp>
        <p:nvSpPr>
          <p:cNvPr id="3" name="Content Placeholder 2">
            <a:extLst>
              <a:ext uri="{FF2B5EF4-FFF2-40B4-BE49-F238E27FC236}">
                <a16:creationId xmlns:a16="http://schemas.microsoft.com/office/drawing/2014/main" id="{35353108-5688-0F50-EE9B-37691F0A25E9}"/>
              </a:ext>
            </a:extLst>
          </p:cNvPr>
          <p:cNvSpPr>
            <a:spLocks noGrp="1"/>
          </p:cNvSpPr>
          <p:nvPr>
            <p:ph idx="1"/>
          </p:nvPr>
        </p:nvSpPr>
        <p:spPr>
          <a:xfrm>
            <a:off x="442763" y="2329315"/>
            <a:ext cx="5775158" cy="4225489"/>
          </a:xfrm>
        </p:spPr>
        <p:txBody>
          <a:bodyPr>
            <a:normAutofit/>
          </a:bodyPr>
          <a:lstStyle/>
          <a:p>
            <a:r>
              <a:rPr lang="en-GB" dirty="0" err="1"/>
              <a:t>SciKit</a:t>
            </a:r>
            <a:r>
              <a:rPr lang="en-GB" dirty="0"/>
              <a:t>-Learn – ML library featuring may common algorithms</a:t>
            </a:r>
          </a:p>
          <a:p>
            <a:r>
              <a:rPr lang="en-GB" dirty="0" err="1"/>
              <a:t>MatplotLib</a:t>
            </a:r>
            <a:r>
              <a:rPr lang="en-GB" dirty="0"/>
              <a:t> – Python framework for data </a:t>
            </a:r>
            <a:r>
              <a:rPr lang="en-GB" dirty="0" err="1"/>
              <a:t>visualation</a:t>
            </a:r>
            <a:r>
              <a:rPr lang="en-GB" dirty="0"/>
              <a:t> </a:t>
            </a:r>
          </a:p>
          <a:p>
            <a:r>
              <a:rPr lang="en-GB" dirty="0" err="1"/>
              <a:t>Numpy</a:t>
            </a:r>
            <a:r>
              <a:rPr lang="en-GB" dirty="0"/>
              <a:t> – Numeric analysis and manipulation</a:t>
            </a:r>
          </a:p>
          <a:p>
            <a:r>
              <a:rPr lang="en-GB" dirty="0"/>
              <a:t>Seaborne – Data visualization and data </a:t>
            </a:r>
            <a:r>
              <a:rPr lang="en-GB" dirty="0" err="1"/>
              <a:t>analyzis</a:t>
            </a:r>
            <a:endParaRPr lang="en-GB" dirty="0"/>
          </a:p>
          <a:p>
            <a:r>
              <a:rPr lang="en-GB" dirty="0"/>
              <a:t>Pandas – Data Science and Machine Learning package</a:t>
            </a:r>
          </a:p>
          <a:p>
            <a:endParaRPr lang="en-US" dirty="0"/>
          </a:p>
        </p:txBody>
      </p:sp>
      <p:pic>
        <p:nvPicPr>
          <p:cNvPr id="10242" name="Picture 2" descr="Is Python Good for Software Development? | Blog - BairesDev">
            <a:extLst>
              <a:ext uri="{FF2B5EF4-FFF2-40B4-BE49-F238E27FC236}">
                <a16:creationId xmlns:a16="http://schemas.microsoft.com/office/drawing/2014/main" id="{5B542985-C2BA-0903-6AB1-304557E91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895" y="2698372"/>
            <a:ext cx="5689214" cy="3185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69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5C641-5CD7-632B-0BC5-163B45030120}"/>
              </a:ext>
            </a:extLst>
          </p:cNvPr>
          <p:cNvSpPr>
            <a:spLocks noGrp="1"/>
          </p:cNvSpPr>
          <p:nvPr>
            <p:ph type="title"/>
          </p:nvPr>
        </p:nvSpPr>
        <p:spPr>
          <a:xfrm>
            <a:off x="1154953" y="973668"/>
            <a:ext cx="8761413" cy="706964"/>
          </a:xfrm>
        </p:spPr>
        <p:txBody>
          <a:bodyPr anchor="ctr">
            <a:normAutofit/>
          </a:bodyPr>
          <a:lstStyle/>
          <a:p>
            <a:r>
              <a:rPr lang="en-US" dirty="0"/>
              <a:t>AI </a:t>
            </a:r>
            <a:r>
              <a:rPr lang="en-IE"/>
              <a:t>P</a:t>
            </a:r>
            <a:r>
              <a:rPr lang="en-IE" b="0" i="0" u="none" strike="noStrike">
                <a:effectLst/>
              </a:rPr>
              <a:t>opular software frameworks</a:t>
            </a:r>
            <a:endParaRPr lang="en-US" dirty="0"/>
          </a:p>
        </p:txBody>
      </p:sp>
      <p:graphicFrame>
        <p:nvGraphicFramePr>
          <p:cNvPr id="5" name="Content Placeholder 2">
            <a:extLst>
              <a:ext uri="{FF2B5EF4-FFF2-40B4-BE49-F238E27FC236}">
                <a16:creationId xmlns:a16="http://schemas.microsoft.com/office/drawing/2014/main" id="{86658DAB-E49D-3476-00CB-800878D6E9A7}"/>
              </a:ext>
            </a:extLst>
          </p:cNvPr>
          <p:cNvGraphicFramePr>
            <a:graphicFrameLocks noGrp="1"/>
          </p:cNvGraphicFramePr>
          <p:nvPr>
            <p:ph idx="1"/>
            <p:extLst>
              <p:ext uri="{D42A27DB-BD31-4B8C-83A1-F6EECF244321}">
                <p14:modId xmlns:p14="http://schemas.microsoft.com/office/powerpoint/2010/main" val="296380300"/>
              </p:ext>
            </p:extLst>
          </p:nvPr>
        </p:nvGraphicFramePr>
        <p:xfrm>
          <a:off x="471638" y="2175309"/>
          <a:ext cx="11242307" cy="44372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648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CD086-4BBB-E7CE-2FAB-F9907951FB79}"/>
              </a:ext>
            </a:extLst>
          </p:cNvPr>
          <p:cNvSpPr>
            <a:spLocks noGrp="1"/>
          </p:cNvSpPr>
          <p:nvPr>
            <p:ph type="title"/>
          </p:nvPr>
        </p:nvSpPr>
        <p:spPr>
          <a:xfrm>
            <a:off x="1154953" y="973668"/>
            <a:ext cx="8761413" cy="706964"/>
          </a:xfrm>
        </p:spPr>
        <p:txBody>
          <a:bodyPr anchor="ctr">
            <a:normAutofit/>
          </a:bodyPr>
          <a:lstStyle/>
          <a:p>
            <a:r>
              <a:rPr lang="en-GB" dirty="0"/>
              <a:t>AI in Software</a:t>
            </a:r>
            <a:endParaRPr lang="en-US" dirty="0"/>
          </a:p>
        </p:txBody>
      </p:sp>
      <p:sp>
        <p:nvSpPr>
          <p:cNvPr id="3" name="Content Placeholder 2">
            <a:extLst>
              <a:ext uri="{FF2B5EF4-FFF2-40B4-BE49-F238E27FC236}">
                <a16:creationId xmlns:a16="http://schemas.microsoft.com/office/drawing/2014/main" id="{83C2D035-0A06-594D-8C5B-820FE65C1DA5}"/>
              </a:ext>
            </a:extLst>
          </p:cNvPr>
          <p:cNvSpPr>
            <a:spLocks noGrp="1"/>
          </p:cNvSpPr>
          <p:nvPr>
            <p:ph sz="half" idx="1"/>
          </p:nvPr>
        </p:nvSpPr>
        <p:spPr>
          <a:xfrm>
            <a:off x="322685" y="2204186"/>
            <a:ext cx="4788329" cy="1713296"/>
          </a:xfrm>
        </p:spPr>
        <p:txBody>
          <a:bodyPr>
            <a:normAutofit/>
          </a:bodyPr>
          <a:lstStyle/>
          <a:p>
            <a:r>
              <a:rPr lang="en-GB" dirty="0"/>
              <a:t>Google Bard</a:t>
            </a:r>
          </a:p>
          <a:p>
            <a:r>
              <a:rPr lang="en-GB" dirty="0"/>
              <a:t>AWS Code Whisperer  </a:t>
            </a:r>
          </a:p>
          <a:p>
            <a:r>
              <a:rPr lang="en-GB" dirty="0"/>
              <a:t>GitHub </a:t>
            </a:r>
            <a:r>
              <a:rPr lang="en-GB" dirty="0" err="1"/>
              <a:t>Copilot</a:t>
            </a:r>
            <a:r>
              <a:rPr lang="en-GB" dirty="0"/>
              <a:t> …</a:t>
            </a:r>
          </a:p>
          <a:p>
            <a:r>
              <a:rPr lang="en-GB" dirty="0"/>
              <a:t>Chat GPT</a:t>
            </a:r>
          </a:p>
          <a:p>
            <a:endParaRPr lang="en-US" dirty="0"/>
          </a:p>
        </p:txBody>
      </p:sp>
      <p:pic>
        <p:nvPicPr>
          <p:cNvPr id="7170" name="Picture 2" descr="AI Code Generator - Amazon CodeWhisperer - AWS">
            <a:extLst>
              <a:ext uri="{FF2B5EF4-FFF2-40B4-BE49-F238E27FC236}">
                <a16:creationId xmlns:a16="http://schemas.microsoft.com/office/drawing/2014/main" id="{FD2E96CF-F42C-771C-5AE0-EB2116ADE0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35659" y="2069433"/>
            <a:ext cx="6319132" cy="4012648"/>
          </a:xfrm>
          <a:prstGeom prst="rect">
            <a:avLst/>
          </a:prstGeom>
          <a:solidFill>
            <a:srgbClr val="FFFFFF"/>
          </a:solidFill>
        </p:spPr>
      </p:pic>
      <p:pic>
        <p:nvPicPr>
          <p:cNvPr id="7172" name="Picture 4" descr="GitHub Copilot for Business is now available">
            <a:extLst>
              <a:ext uri="{FF2B5EF4-FFF2-40B4-BE49-F238E27FC236}">
                <a16:creationId xmlns:a16="http://schemas.microsoft.com/office/drawing/2014/main" id="{D82B6ECA-966B-0E96-024E-90C1F0595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86" y="4075757"/>
            <a:ext cx="5106107" cy="265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41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9322-4471-FCF8-E1A1-782A89521DCB}"/>
              </a:ext>
            </a:extLst>
          </p:cNvPr>
          <p:cNvSpPr>
            <a:spLocks noGrp="1"/>
          </p:cNvSpPr>
          <p:nvPr>
            <p:ph type="title"/>
          </p:nvPr>
        </p:nvSpPr>
        <p:spPr/>
        <p:txBody>
          <a:bodyPr/>
          <a:lstStyle/>
          <a:p>
            <a:r>
              <a:rPr lang="en-US" dirty="0"/>
              <a:t>AI in Business Examples</a:t>
            </a:r>
          </a:p>
        </p:txBody>
      </p:sp>
      <p:sp>
        <p:nvSpPr>
          <p:cNvPr id="3" name="Content Placeholder 2">
            <a:extLst>
              <a:ext uri="{FF2B5EF4-FFF2-40B4-BE49-F238E27FC236}">
                <a16:creationId xmlns:a16="http://schemas.microsoft.com/office/drawing/2014/main" id="{1002DDBE-AF11-D116-66A7-D15C03EC5F5B}"/>
              </a:ext>
            </a:extLst>
          </p:cNvPr>
          <p:cNvSpPr>
            <a:spLocks noGrp="1"/>
          </p:cNvSpPr>
          <p:nvPr>
            <p:ph idx="1"/>
          </p:nvPr>
        </p:nvSpPr>
        <p:spPr>
          <a:xfrm>
            <a:off x="557349" y="2116183"/>
            <a:ext cx="10859588" cy="4493623"/>
          </a:xfrm>
        </p:spPr>
        <p:txBody>
          <a:bodyPr>
            <a:normAutofit fontScale="77500" lnSpcReduction="20000"/>
          </a:bodyPr>
          <a:lstStyle/>
          <a:p>
            <a:pPr algn="l">
              <a:buFont typeface="+mj-lt"/>
              <a:buAutoNum type="arabicPeriod"/>
            </a:pPr>
            <a:r>
              <a:rPr lang="en-IE" b="1" i="0" u="none" strike="noStrike" dirty="0">
                <a:effectLst/>
                <a:latin typeface="Söhne"/>
              </a:rPr>
              <a:t>Healthcare: Predictive Analytics for Patient Care</a:t>
            </a:r>
            <a:endParaRPr lang="en-IE" b="0" i="0" u="none" strike="noStrike" dirty="0">
              <a:effectLst/>
              <a:latin typeface="Söhne"/>
            </a:endParaRPr>
          </a:p>
          <a:p>
            <a:pPr marL="457200" lvl="1" indent="0" algn="l">
              <a:buNone/>
            </a:pPr>
            <a:r>
              <a:rPr lang="en-IE" b="1" i="0" u="none" strike="noStrike" dirty="0">
                <a:effectLst/>
                <a:latin typeface="Söhne"/>
              </a:rPr>
              <a:t>Example:</a:t>
            </a:r>
            <a:r>
              <a:rPr lang="en-IE" b="0" i="0" u="none" strike="noStrike" dirty="0">
                <a:effectLst/>
                <a:latin typeface="Söhne"/>
              </a:rPr>
              <a:t> Predictive analytics models are being used to </a:t>
            </a:r>
            <a:r>
              <a:rPr lang="en-IE" b="0" i="0" u="none" strike="noStrike" dirty="0">
                <a:effectLst/>
                <a:highlight>
                  <a:srgbClr val="FFFF00"/>
                </a:highlight>
                <a:latin typeface="Söhne"/>
              </a:rPr>
              <a:t>anticipate patient outcomes </a:t>
            </a:r>
            <a:r>
              <a:rPr lang="en-IE" b="0" i="0" u="none" strike="noStrike" dirty="0">
                <a:effectLst/>
                <a:latin typeface="Söhne"/>
              </a:rPr>
              <a:t>and identify individuals at risk of specific medical conditions. Machine learning algorithms </a:t>
            </a:r>
            <a:r>
              <a:rPr lang="en-IE" b="0" i="0" u="none" strike="noStrike" dirty="0" err="1">
                <a:effectLst/>
                <a:latin typeface="Söhne"/>
              </a:rPr>
              <a:t>analyze</a:t>
            </a:r>
            <a:r>
              <a:rPr lang="en-IE" b="0" i="0" u="none" strike="noStrike" dirty="0">
                <a:effectLst/>
                <a:latin typeface="Söhne"/>
              </a:rPr>
              <a:t> patient data, including electronic health records and diagnostic images, to predict the likelihood of diseases such as diabetes, sepsis, or heart conditions. This enables proactive and personalized healthcare interventions, leading to better patient outcomes.</a:t>
            </a:r>
          </a:p>
          <a:p>
            <a:pPr algn="l">
              <a:buFont typeface="+mj-lt"/>
              <a:buAutoNum type="arabicPeriod"/>
            </a:pPr>
            <a:r>
              <a:rPr lang="en-IE" b="1" i="0" u="none" strike="noStrike" dirty="0">
                <a:effectLst/>
                <a:latin typeface="Söhne"/>
              </a:rPr>
              <a:t>Finance: Fraud Detection and Risk Management</a:t>
            </a:r>
            <a:endParaRPr lang="en-IE" b="0" i="0" u="none" strike="noStrike" dirty="0">
              <a:effectLst/>
              <a:latin typeface="Söhne"/>
            </a:endParaRPr>
          </a:p>
          <a:p>
            <a:pPr marL="457200" lvl="1" indent="0" algn="l">
              <a:buNone/>
            </a:pPr>
            <a:r>
              <a:rPr lang="en-IE" b="1" i="0" u="none" strike="noStrike" dirty="0">
                <a:effectLst/>
                <a:latin typeface="Söhne"/>
              </a:rPr>
              <a:t>Example:</a:t>
            </a:r>
            <a:r>
              <a:rPr lang="en-IE" b="0" i="0" u="none" strike="noStrike" dirty="0">
                <a:effectLst/>
                <a:latin typeface="Söhne"/>
              </a:rPr>
              <a:t> AI is extensively used in the financial industry </a:t>
            </a:r>
            <a:r>
              <a:rPr lang="en-IE" b="0" i="0" u="none" strike="noStrike" dirty="0">
                <a:effectLst/>
                <a:highlight>
                  <a:srgbClr val="FFFF00"/>
                </a:highlight>
                <a:latin typeface="Söhne"/>
              </a:rPr>
              <a:t>for fraud detection and risk management</a:t>
            </a:r>
            <a:r>
              <a:rPr lang="en-IE" b="0" i="0" u="none" strike="noStrike" dirty="0">
                <a:effectLst/>
                <a:latin typeface="Söhne"/>
              </a:rPr>
              <a:t>. Machine learning algorithms </a:t>
            </a:r>
            <a:r>
              <a:rPr lang="en-IE" b="0" i="0" u="none" strike="noStrike" dirty="0" err="1">
                <a:effectLst/>
                <a:latin typeface="Söhne"/>
              </a:rPr>
              <a:t>analyze</a:t>
            </a:r>
            <a:r>
              <a:rPr lang="en-IE" b="0" i="0" u="none" strike="noStrike" dirty="0">
                <a:effectLst/>
                <a:latin typeface="Söhne"/>
              </a:rPr>
              <a:t> transaction patterns, user </a:t>
            </a:r>
            <a:r>
              <a:rPr lang="en-IE" b="0" i="0" u="none" strike="noStrike" dirty="0" err="1">
                <a:effectLst/>
                <a:latin typeface="Söhne"/>
              </a:rPr>
              <a:t>behavior</a:t>
            </a:r>
            <a:r>
              <a:rPr lang="en-IE" b="0" i="0" u="none" strike="noStrike" dirty="0">
                <a:effectLst/>
                <a:latin typeface="Söhne"/>
              </a:rPr>
              <a:t>, and historical data to identify unusual activities indicative of fraud. These systems can quickly flag suspicious transactions, helping financial institutions prevent fraudulent activities and enhance overall security.</a:t>
            </a:r>
          </a:p>
          <a:p>
            <a:pPr algn="l">
              <a:buFont typeface="+mj-lt"/>
              <a:buAutoNum type="arabicPeriod"/>
            </a:pPr>
            <a:r>
              <a:rPr lang="en-IE" b="1" i="0" u="none" strike="noStrike" dirty="0">
                <a:effectLst/>
                <a:latin typeface="Söhne"/>
              </a:rPr>
              <a:t>Manufacturing: Predictive Maintenance</a:t>
            </a:r>
            <a:endParaRPr lang="en-IE" b="0" i="0" u="none" strike="noStrike" dirty="0">
              <a:effectLst/>
              <a:latin typeface="Söhne"/>
            </a:endParaRPr>
          </a:p>
          <a:p>
            <a:pPr marL="457200" lvl="1" indent="0" algn="l">
              <a:buNone/>
            </a:pPr>
            <a:r>
              <a:rPr lang="en-IE" b="1" i="0" u="none" strike="noStrike" dirty="0">
                <a:effectLst/>
                <a:latin typeface="Söhne"/>
              </a:rPr>
              <a:t>Example:</a:t>
            </a:r>
            <a:r>
              <a:rPr lang="en-IE" b="0" i="0" u="none" strike="noStrike" dirty="0">
                <a:effectLst/>
                <a:latin typeface="Söhne"/>
              </a:rPr>
              <a:t> Predictive maintenance systems leverage AI and machine learning to </a:t>
            </a:r>
            <a:r>
              <a:rPr lang="en-IE" b="0" i="0" u="none" strike="noStrike" dirty="0">
                <a:effectLst/>
                <a:highlight>
                  <a:srgbClr val="FFFF00"/>
                </a:highlight>
                <a:latin typeface="Söhne"/>
              </a:rPr>
              <a:t>forecast when equipment and machinery in manufacturing plants are likely to fail</a:t>
            </a:r>
            <a:r>
              <a:rPr lang="en-IE" b="0" i="0" u="none" strike="noStrike" dirty="0">
                <a:effectLst/>
                <a:latin typeface="Söhne"/>
              </a:rPr>
              <a:t>. By </a:t>
            </a:r>
            <a:r>
              <a:rPr lang="en-IE" b="0" i="0" u="none" strike="noStrike" dirty="0" err="1">
                <a:effectLst/>
                <a:latin typeface="Söhne"/>
              </a:rPr>
              <a:t>analyzing</a:t>
            </a:r>
            <a:r>
              <a:rPr lang="en-IE" b="0" i="0" u="none" strike="noStrike" dirty="0">
                <a:effectLst/>
                <a:latin typeface="Söhne"/>
              </a:rPr>
              <a:t> data from sensors and historical maintenance records, these systems can predict when maintenance is needed, minimizing downtime, reducing costs, and preventing unexpected breakdowns. This approach improves overall equipment efficiency and extends the lifespan of machinery.</a:t>
            </a:r>
          </a:p>
          <a:p>
            <a:pPr algn="l">
              <a:buFont typeface="+mj-lt"/>
              <a:buAutoNum type="arabicPeriod"/>
            </a:pPr>
            <a:r>
              <a:rPr lang="en-IE" b="1" i="0" u="none" strike="noStrike" dirty="0">
                <a:effectLst/>
                <a:latin typeface="Söhne"/>
              </a:rPr>
              <a:t>Retail: Personalized Customer Experiences</a:t>
            </a:r>
            <a:endParaRPr lang="en-IE" b="0" i="0" u="none" strike="noStrike" dirty="0">
              <a:effectLst/>
              <a:latin typeface="Söhne"/>
            </a:endParaRPr>
          </a:p>
          <a:p>
            <a:pPr marL="457200" lvl="1" indent="0" algn="l">
              <a:buNone/>
            </a:pPr>
            <a:r>
              <a:rPr lang="en-IE" b="1" i="0" u="none" strike="noStrike" dirty="0">
                <a:effectLst/>
                <a:latin typeface="Söhne"/>
              </a:rPr>
              <a:t>Example:</a:t>
            </a:r>
            <a:r>
              <a:rPr lang="en-IE" b="0" i="0" u="none" strike="noStrike" dirty="0">
                <a:effectLst/>
                <a:latin typeface="Söhne"/>
              </a:rPr>
              <a:t> AI is used in retail to </a:t>
            </a:r>
            <a:r>
              <a:rPr lang="en-IE" b="0" i="0" u="none" strike="noStrike" dirty="0">
                <a:effectLst/>
                <a:highlight>
                  <a:srgbClr val="FFFF00"/>
                </a:highlight>
                <a:latin typeface="Söhne"/>
              </a:rPr>
              <a:t>create personalized customer experiences</a:t>
            </a:r>
            <a:r>
              <a:rPr lang="en-IE" b="0" i="0" u="none" strike="noStrike" dirty="0">
                <a:effectLst/>
                <a:latin typeface="Söhne"/>
              </a:rPr>
              <a:t>. Recommendation engines, powered by machine learning algorithms, </a:t>
            </a:r>
            <a:r>
              <a:rPr lang="en-IE" b="0" i="0" u="none" strike="noStrike" dirty="0" err="1">
                <a:effectLst/>
                <a:latin typeface="Söhne"/>
              </a:rPr>
              <a:t>analyze</a:t>
            </a:r>
            <a:r>
              <a:rPr lang="en-IE" b="0" i="0" u="none" strike="noStrike" dirty="0">
                <a:effectLst/>
                <a:latin typeface="Söhne"/>
              </a:rPr>
              <a:t> customer </a:t>
            </a:r>
            <a:r>
              <a:rPr lang="en-IE" b="0" i="0" u="none" strike="noStrike" dirty="0" err="1">
                <a:effectLst/>
                <a:latin typeface="Söhne"/>
              </a:rPr>
              <a:t>behavior</a:t>
            </a:r>
            <a:r>
              <a:rPr lang="en-IE" b="0" i="0" u="none" strike="noStrike" dirty="0">
                <a:effectLst/>
                <a:latin typeface="Söhne"/>
              </a:rPr>
              <a:t>, preferences, and historical purchase data to suggest products tailored to individual preferences. This not only enhances customer satisfaction but also contributes to increased sales and customer loyalty. Virtual assistants and chatbots are also employed for customer support and engagement.</a:t>
            </a:r>
          </a:p>
          <a:p>
            <a:pPr algn="l">
              <a:buFont typeface="+mj-lt"/>
              <a:buAutoNum type="arabicPeriod"/>
            </a:pPr>
            <a:r>
              <a:rPr lang="en-IE" b="1" i="0" u="none" strike="noStrike" dirty="0">
                <a:effectLst/>
                <a:latin typeface="Söhne"/>
              </a:rPr>
              <a:t>Transportation: Autonomous Vehicles</a:t>
            </a:r>
            <a:endParaRPr lang="en-IE" b="0" i="0" u="none" strike="noStrike" dirty="0">
              <a:effectLst/>
              <a:latin typeface="Söhne"/>
            </a:endParaRPr>
          </a:p>
          <a:p>
            <a:pPr marL="457200" lvl="1" indent="0" algn="l">
              <a:buNone/>
            </a:pPr>
            <a:r>
              <a:rPr lang="en-IE" b="1" i="0" u="none" strike="noStrike" dirty="0">
                <a:effectLst/>
                <a:latin typeface="Söhne"/>
              </a:rPr>
              <a:t>Example:</a:t>
            </a:r>
            <a:r>
              <a:rPr lang="en-IE" b="0" i="0" u="none" strike="noStrike" dirty="0">
                <a:effectLst/>
                <a:latin typeface="Söhne"/>
              </a:rPr>
              <a:t> The development of autonomous vehicles is a </a:t>
            </a:r>
            <a:r>
              <a:rPr lang="en-IE" b="0" i="0" u="none" strike="noStrike" dirty="0" err="1">
                <a:effectLst/>
                <a:latin typeface="Söhne"/>
              </a:rPr>
              <a:t>groundbreaking</a:t>
            </a:r>
            <a:r>
              <a:rPr lang="en-IE" b="0" i="0" u="none" strike="noStrike" dirty="0">
                <a:effectLst/>
                <a:latin typeface="Söhne"/>
              </a:rPr>
              <a:t> application of AI in the transportation industry. Machine learning algorithms process data from sensors, cameras, and radar systems to enable vehicles to navigate, perceive their surroundings, and make real-time decisions. Autonomous vehicles have the potential to revolutionize transportation, making it safer, more efficient, and accessible.</a:t>
            </a:r>
          </a:p>
          <a:p>
            <a:pPr marL="0" indent="0">
              <a:buNone/>
            </a:pPr>
            <a:endParaRPr lang="en-US" dirty="0"/>
          </a:p>
        </p:txBody>
      </p:sp>
    </p:spTree>
    <p:extLst>
      <p:ext uri="{BB962C8B-B14F-4D97-AF65-F5344CB8AC3E}">
        <p14:creationId xmlns:p14="http://schemas.microsoft.com/office/powerpoint/2010/main" val="1774020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0" name="Rectangle 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18" name="Rectangle 1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476EBCE-0A89-AAE1-B98E-2AF8D8775774}"/>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5400" b="0" i="0" kern="1200" dirty="0">
                <a:solidFill>
                  <a:schemeClr val="bg2"/>
                </a:solidFill>
                <a:latin typeface="+mj-lt"/>
                <a:ea typeface="+mj-ea"/>
                <a:cs typeface="+mj-cs"/>
              </a:rPr>
              <a:t>How AI will change work</a:t>
            </a:r>
          </a:p>
        </p:txBody>
      </p:sp>
      <p:grpSp>
        <p:nvGrpSpPr>
          <p:cNvPr id="20" name="Group 19">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1" name="Rectangle 20">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3"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grpSp>
      <p:pic>
        <p:nvPicPr>
          <p:cNvPr id="4" name="Picture 3">
            <a:extLst>
              <a:ext uri="{FF2B5EF4-FFF2-40B4-BE49-F238E27FC236}">
                <a16:creationId xmlns:a16="http://schemas.microsoft.com/office/drawing/2014/main" id="{368E17F8-A19D-82D9-0151-A60B65F1D12A}"/>
              </a:ext>
            </a:extLst>
          </p:cNvPr>
          <p:cNvPicPr>
            <a:picLocks noChangeAspect="1"/>
          </p:cNvPicPr>
          <p:nvPr/>
        </p:nvPicPr>
        <p:blipFill>
          <a:blip r:embed="rId3"/>
          <a:stretch>
            <a:fillRect/>
          </a:stretch>
        </p:blipFill>
        <p:spPr>
          <a:xfrm>
            <a:off x="635447" y="1414732"/>
            <a:ext cx="6917496" cy="3770034"/>
          </a:xfrm>
          <a:prstGeom prst="rect">
            <a:avLst/>
          </a:prstGeom>
        </p:spPr>
      </p:pic>
      <p:sp>
        <p:nvSpPr>
          <p:cNvPr id="5" name="TextBox 4">
            <a:extLst>
              <a:ext uri="{FF2B5EF4-FFF2-40B4-BE49-F238E27FC236}">
                <a16:creationId xmlns:a16="http://schemas.microsoft.com/office/drawing/2014/main" id="{2877E9C7-ABC5-A842-3A6D-3619845A3581}"/>
              </a:ext>
            </a:extLst>
          </p:cNvPr>
          <p:cNvSpPr txBox="1"/>
          <p:nvPr/>
        </p:nvSpPr>
        <p:spPr>
          <a:xfrm>
            <a:off x="2889415" y="5764367"/>
            <a:ext cx="5019323" cy="369332"/>
          </a:xfrm>
          <a:prstGeom prst="rect">
            <a:avLst/>
          </a:prstGeom>
          <a:noFill/>
        </p:spPr>
        <p:txBody>
          <a:bodyPr wrap="none" rtlCol="0">
            <a:spAutoFit/>
          </a:bodyPr>
          <a:lstStyle/>
          <a:p>
            <a:r>
              <a:rPr lang="en-IE" b="0" i="0" u="none" strike="noStrike" dirty="0" err="1">
                <a:solidFill>
                  <a:srgbClr val="3A3B41"/>
                </a:solidFill>
                <a:effectLst/>
                <a:latin typeface="Georgia" panose="02040502050405020303" pitchFamily="18" charset="0"/>
              </a:rPr>
              <a:t>Northwestern</a:t>
            </a:r>
            <a:r>
              <a:rPr lang="en-IE" b="0" i="0" u="none" strike="noStrike" dirty="0">
                <a:solidFill>
                  <a:srgbClr val="3A3B41"/>
                </a:solidFill>
                <a:effectLst/>
                <a:latin typeface="Georgia" panose="02040502050405020303" pitchFamily="18" charset="0"/>
              </a:rPr>
              <a:t> University, AI expert Kai-Fu Lee </a:t>
            </a:r>
            <a:endParaRPr lang="en-US" dirty="0"/>
          </a:p>
        </p:txBody>
      </p:sp>
    </p:spTree>
    <p:extLst>
      <p:ext uri="{BB962C8B-B14F-4D97-AF65-F5344CB8AC3E}">
        <p14:creationId xmlns:p14="http://schemas.microsoft.com/office/powerpoint/2010/main" val="12916547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9674B87-B7AA-4FDD-B75B-0E6F82BF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67027"/>
            <a:chOff x="0" y="-2373"/>
            <a:chExt cx="12192000" cy="6867027"/>
          </a:xfrm>
        </p:grpSpPr>
        <p:sp>
          <p:nvSpPr>
            <p:cNvPr id="10" name="Rectangle 9">
              <a:extLst>
                <a:ext uri="{FF2B5EF4-FFF2-40B4-BE49-F238E27FC236}">
                  <a16:creationId xmlns:a16="http://schemas.microsoft.com/office/drawing/2014/main" id="{A779CFA5-3E2E-44AE-8901-888F319B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6267043B-4282-450D-A595-165512D91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a:extLst>
                <a:ext uri="{FF2B5EF4-FFF2-40B4-BE49-F238E27FC236}">
                  <a16:creationId xmlns:a16="http://schemas.microsoft.com/office/drawing/2014/main" id="{C3ECCE6B-7124-49F7-A9F7-846F18D23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E4B22195-E753-4CEB-9376-1E4C70F9D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1321F675-966F-4F38-9E8C-EF813E7B0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a:extLst>
                <a:ext uri="{FF2B5EF4-FFF2-40B4-BE49-F238E27FC236}">
                  <a16:creationId xmlns:a16="http://schemas.microsoft.com/office/drawing/2014/main" id="{3C1E1FED-8209-4304-BD7B-1E364C44A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F77DFC8-AD0F-4293-A5B0-A4B35B41D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Freeform 5">
              <a:extLst>
                <a:ext uri="{FF2B5EF4-FFF2-40B4-BE49-F238E27FC236}">
                  <a16:creationId xmlns:a16="http://schemas.microsoft.com/office/drawing/2014/main" id="{1A536217-7B6F-4117-90B1-9D52A5791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8" name="Freeform 5">
              <a:extLst>
                <a:ext uri="{FF2B5EF4-FFF2-40B4-BE49-F238E27FC236}">
                  <a16:creationId xmlns:a16="http://schemas.microsoft.com/office/drawing/2014/main" id="{11FF4C96-6962-4FEB-8800-B664A2ACC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19" name="Freeform 5">
              <a:extLst>
                <a:ext uri="{FF2B5EF4-FFF2-40B4-BE49-F238E27FC236}">
                  <a16:creationId xmlns:a16="http://schemas.microsoft.com/office/drawing/2014/main" id="{309CC5A8-B34F-420B-82A5-2B885B247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grpSp>
      <p:sp>
        <p:nvSpPr>
          <p:cNvPr id="2" name="Title 1">
            <a:extLst>
              <a:ext uri="{FF2B5EF4-FFF2-40B4-BE49-F238E27FC236}">
                <a16:creationId xmlns:a16="http://schemas.microsoft.com/office/drawing/2014/main" id="{724BB5AC-4C2C-FBDC-BD60-A168EB190846}"/>
              </a:ext>
            </a:extLst>
          </p:cNvPr>
          <p:cNvSpPr>
            <a:spLocks noGrp="1"/>
          </p:cNvSpPr>
          <p:nvPr>
            <p:ph type="title"/>
          </p:nvPr>
        </p:nvSpPr>
        <p:spPr>
          <a:xfrm>
            <a:off x="1154955" y="973668"/>
            <a:ext cx="3133726" cy="1020232"/>
          </a:xfrm>
        </p:spPr>
        <p:txBody>
          <a:bodyPr>
            <a:normAutofit/>
          </a:bodyPr>
          <a:lstStyle/>
          <a:p>
            <a:r>
              <a:rPr lang="en-GB" dirty="0"/>
              <a:t>Future of AI</a:t>
            </a:r>
            <a:endParaRPr lang="en-US" dirty="0"/>
          </a:p>
        </p:txBody>
      </p:sp>
      <p:sp>
        <p:nvSpPr>
          <p:cNvPr id="3" name="Content Placeholder 2">
            <a:extLst>
              <a:ext uri="{FF2B5EF4-FFF2-40B4-BE49-F238E27FC236}">
                <a16:creationId xmlns:a16="http://schemas.microsoft.com/office/drawing/2014/main" id="{AD2F7993-6D3A-78C2-A045-C142D924FE6D}"/>
              </a:ext>
            </a:extLst>
          </p:cNvPr>
          <p:cNvSpPr>
            <a:spLocks noGrp="1"/>
          </p:cNvSpPr>
          <p:nvPr>
            <p:ph idx="1"/>
          </p:nvPr>
        </p:nvSpPr>
        <p:spPr>
          <a:xfrm>
            <a:off x="5131852" y="973668"/>
            <a:ext cx="6296560" cy="5494290"/>
          </a:xfrm>
        </p:spPr>
        <p:txBody>
          <a:bodyPr>
            <a:normAutofit fontScale="77500" lnSpcReduction="20000"/>
          </a:bodyPr>
          <a:lstStyle/>
          <a:p>
            <a:pPr algn="l">
              <a:buFont typeface="+mj-lt"/>
              <a:buAutoNum type="arabicPeriod"/>
            </a:pPr>
            <a:r>
              <a:rPr lang="en-IE" b="1" i="0" u="none" strike="noStrike" dirty="0">
                <a:effectLst/>
                <a:latin typeface="Söhne"/>
              </a:rPr>
              <a:t>Advancements in Deep Learning Architectures:</a:t>
            </a:r>
            <a:endParaRPr lang="en-IE" b="0" i="0" u="none" strike="noStrike" dirty="0">
              <a:effectLst/>
              <a:latin typeface="Söhne"/>
            </a:endParaRPr>
          </a:p>
          <a:p>
            <a:pPr marL="457200" lvl="1" indent="0" algn="l">
              <a:buNone/>
            </a:pPr>
            <a:r>
              <a:rPr lang="en-IE" b="0" i="0" u="none" strike="noStrike" dirty="0">
                <a:effectLst/>
                <a:latin typeface="Söhne"/>
              </a:rPr>
              <a:t>Continued research and development in deep learning will lead to more sophisticated neural network architectures, enabling AI models to handle increasingly complex tasks and learn hierarchical representations of data.</a:t>
            </a:r>
          </a:p>
          <a:p>
            <a:pPr algn="l">
              <a:buFont typeface="+mj-lt"/>
              <a:buAutoNum type="arabicPeriod"/>
            </a:pPr>
            <a:r>
              <a:rPr lang="en-IE" b="1" i="0" u="none" strike="noStrike" dirty="0">
                <a:effectLst/>
                <a:latin typeface="Söhne"/>
              </a:rPr>
              <a:t>Explainable AI (XAI) and Ethical AI:</a:t>
            </a:r>
            <a:endParaRPr lang="en-IE" b="0" i="0" u="none" strike="noStrike" dirty="0">
              <a:effectLst/>
              <a:latin typeface="Söhne"/>
            </a:endParaRPr>
          </a:p>
          <a:p>
            <a:pPr marL="457200" lvl="1" indent="0" algn="l">
              <a:buNone/>
            </a:pPr>
            <a:r>
              <a:rPr lang="en-IE" b="0" i="0" u="none" strike="noStrike" dirty="0">
                <a:effectLst/>
                <a:latin typeface="Söhne"/>
              </a:rPr>
              <a:t>As AI systems become more prevalent, there will be a growing emphasis on developing models that are explainable and transparent. Explainable AI (XAI) techniques will be crucial for understanding and trusting AI decisions. Additionally, ethical considerations in AI, including fairness, accountability, and bias mitigation, will become more prominent.</a:t>
            </a:r>
          </a:p>
          <a:p>
            <a:pPr algn="l">
              <a:buFont typeface="+mj-lt"/>
              <a:buAutoNum type="arabicPeriod"/>
            </a:pPr>
            <a:r>
              <a:rPr lang="en-IE" b="1" i="0" u="none" strike="noStrike" dirty="0">
                <a:effectLst/>
                <a:latin typeface="Söhne"/>
              </a:rPr>
              <a:t>AI for Edge Computing and IoT:</a:t>
            </a:r>
            <a:endParaRPr lang="en-IE" b="0" i="0" u="none" strike="noStrike" dirty="0">
              <a:effectLst/>
              <a:latin typeface="Söhne"/>
            </a:endParaRPr>
          </a:p>
          <a:p>
            <a:pPr marL="457200" lvl="1" indent="0" algn="l">
              <a:buNone/>
            </a:pPr>
            <a:r>
              <a:rPr lang="en-IE" b="0" i="0" u="none" strike="noStrike" dirty="0">
                <a:effectLst/>
                <a:latin typeface="Söhne"/>
              </a:rPr>
              <a:t>The integration of AI with edge computing devices and the Internet of Things (IoT) will become more widespread. This trend will enable AI models to process and </a:t>
            </a:r>
            <a:r>
              <a:rPr lang="en-IE" b="0" i="0" u="none" strike="noStrike" dirty="0" err="1">
                <a:effectLst/>
                <a:latin typeface="Söhne"/>
              </a:rPr>
              <a:t>analyze</a:t>
            </a:r>
            <a:r>
              <a:rPr lang="en-IE" b="0" i="0" u="none" strike="noStrike" dirty="0">
                <a:effectLst/>
                <a:latin typeface="Söhne"/>
              </a:rPr>
              <a:t> data locally, reducing latency and enhancing real-time decision-making capabilities in various applications, from smart homes to industrial settings.</a:t>
            </a:r>
          </a:p>
          <a:p>
            <a:pPr algn="l">
              <a:buFont typeface="+mj-lt"/>
              <a:buAutoNum type="arabicPeriod"/>
            </a:pPr>
            <a:r>
              <a:rPr lang="en-IE" b="1" i="0" u="none" strike="noStrike" dirty="0">
                <a:effectLst/>
                <a:latin typeface="Söhne"/>
              </a:rPr>
              <a:t>AI in Healthcare for Personalized Medicine:</a:t>
            </a:r>
            <a:endParaRPr lang="en-IE" b="0" i="0" u="none" strike="noStrike" dirty="0">
              <a:effectLst/>
              <a:latin typeface="Söhne"/>
            </a:endParaRPr>
          </a:p>
          <a:p>
            <a:pPr marL="457200" lvl="1" indent="0" algn="l">
              <a:buNone/>
            </a:pPr>
            <a:r>
              <a:rPr lang="en-IE" b="0" i="0" u="none" strike="noStrike" dirty="0">
                <a:effectLst/>
                <a:latin typeface="Söhne"/>
              </a:rPr>
              <a:t>AI will play a significant role in the advancement of personalized medicine. Machine learning models will </a:t>
            </a:r>
            <a:r>
              <a:rPr lang="en-IE" b="0" i="0" u="none" strike="noStrike" dirty="0" err="1">
                <a:effectLst/>
                <a:latin typeface="Söhne"/>
              </a:rPr>
              <a:t>analyze</a:t>
            </a:r>
            <a:r>
              <a:rPr lang="en-IE" b="0" i="0" u="none" strike="noStrike" dirty="0">
                <a:effectLst/>
                <a:latin typeface="Söhne"/>
              </a:rPr>
              <a:t> vast amounts of genomic, clinical, and lifestyle data to tailor medical treatments and interventions to individual patients. This will lead to more effective and targeted healthcare solutions.</a:t>
            </a:r>
          </a:p>
          <a:p>
            <a:pPr algn="l">
              <a:buFont typeface="+mj-lt"/>
              <a:buAutoNum type="arabicPeriod"/>
            </a:pPr>
            <a:r>
              <a:rPr lang="en-IE" b="1" i="0" u="none" strike="noStrike" dirty="0">
                <a:effectLst/>
                <a:latin typeface="Söhne"/>
              </a:rPr>
              <a:t>AI Collaboration and Human-AI Partnerships:</a:t>
            </a:r>
            <a:endParaRPr lang="en-IE" b="0" i="0" u="none" strike="noStrike" dirty="0">
              <a:effectLst/>
              <a:latin typeface="Söhne"/>
            </a:endParaRPr>
          </a:p>
          <a:p>
            <a:pPr marL="457200" lvl="1" indent="0" algn="l">
              <a:buNone/>
            </a:pPr>
            <a:r>
              <a:rPr lang="en-IE" b="0" i="0" u="none" strike="noStrike" dirty="0">
                <a:effectLst/>
                <a:latin typeface="Söhne"/>
              </a:rPr>
              <a:t>The future of AI will involve increased collaboration between humans and AI systems. Augmented intelligence, where AI assists and enhances human decision-making, will become more prevalent across industries. Human-AI partnerships will be crucial for addressing complex challenges and driving innovation.</a:t>
            </a:r>
          </a:p>
          <a:p>
            <a:pPr marL="514350" indent="-514350">
              <a:buFont typeface="+mj-lt"/>
              <a:buAutoNum type="arabicPeriod"/>
            </a:pPr>
            <a:endParaRPr lang="en-US" dirty="0">
              <a:solidFill>
                <a:schemeClr val="bg1"/>
              </a:solidFill>
            </a:endParaRPr>
          </a:p>
        </p:txBody>
      </p:sp>
      <p:pic>
        <p:nvPicPr>
          <p:cNvPr id="4" name="Picture 3">
            <a:extLst>
              <a:ext uri="{FF2B5EF4-FFF2-40B4-BE49-F238E27FC236}">
                <a16:creationId xmlns:a16="http://schemas.microsoft.com/office/drawing/2014/main" id="{5D316745-C2DC-264E-1852-EF88A4890952}"/>
              </a:ext>
            </a:extLst>
          </p:cNvPr>
          <p:cNvPicPr>
            <a:picLocks noChangeAspect="1"/>
          </p:cNvPicPr>
          <p:nvPr/>
        </p:nvPicPr>
        <p:blipFill rotWithShape="1">
          <a:blip r:embed="rId3"/>
          <a:srcRect l="13326" r="6026" b="-1"/>
          <a:stretch/>
        </p:blipFill>
        <p:spPr>
          <a:xfrm>
            <a:off x="940852" y="2605865"/>
            <a:ext cx="3586728" cy="2946415"/>
          </a:xfrm>
          <a:prstGeom prst="rect">
            <a:avLst/>
          </a:prstGeom>
        </p:spPr>
      </p:pic>
      <p:sp>
        <p:nvSpPr>
          <p:cNvPr id="21" name="Rectangle 20">
            <a:extLst>
              <a:ext uri="{FF2B5EF4-FFF2-40B4-BE49-F238E27FC236}">
                <a16:creationId xmlns:a16="http://schemas.microsoft.com/office/drawing/2014/main" id="{B6E07BC7-FAEA-458C-90C9-A68082FB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65604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A041-F62C-A012-C6BA-00E067CCB42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56BFC16-7515-3176-0D11-229CA6707A7A}"/>
              </a:ext>
            </a:extLst>
          </p:cNvPr>
          <p:cNvSpPr>
            <a:spLocks noGrp="1"/>
          </p:cNvSpPr>
          <p:nvPr>
            <p:ph idx="1"/>
          </p:nvPr>
        </p:nvSpPr>
        <p:spPr/>
        <p:txBody>
          <a:bodyPr>
            <a:normAutofit fontScale="85000" lnSpcReduction="20000"/>
          </a:bodyPr>
          <a:lstStyle/>
          <a:p>
            <a:r>
              <a:rPr lang="en-US" dirty="0"/>
              <a:t>History of AI </a:t>
            </a:r>
          </a:p>
          <a:p>
            <a:r>
              <a:rPr lang="en-US" dirty="0">
                <a:hlinkClick r:id="rId2"/>
              </a:rPr>
              <a:t>https://sitn.hms.harvard.edu/flash/2017/history-artificial-intelligence/</a:t>
            </a:r>
            <a:endParaRPr lang="en-US" dirty="0"/>
          </a:p>
          <a:p>
            <a:r>
              <a:rPr lang="en-US" dirty="0"/>
              <a:t>Handwritten digits article </a:t>
            </a:r>
          </a:p>
          <a:p>
            <a:r>
              <a:rPr lang="en-US" dirty="0">
                <a:hlinkClick r:id="rId3"/>
              </a:rPr>
              <a:t>https://thedatafrog.com/en/articles/handwritten-digit-recognition-scikit-learn/</a:t>
            </a:r>
            <a:endParaRPr lang="en-US" dirty="0"/>
          </a:p>
          <a:p>
            <a:r>
              <a:rPr lang="en-US" dirty="0"/>
              <a:t>Scikit Learn Recognizing hand written digits</a:t>
            </a:r>
          </a:p>
          <a:p>
            <a:r>
              <a:rPr lang="en-US" dirty="0">
                <a:hlinkClick r:id="rId4"/>
              </a:rPr>
              <a:t>https://scikit-learn.org/stable/auto_examples/classification/plot_digits_classification.html#sphx-glr-auto-examples-classification-plot-digits-classification-py</a:t>
            </a:r>
            <a:endParaRPr lang="en-US" dirty="0"/>
          </a:p>
          <a:p>
            <a:r>
              <a:rPr lang="en-US" dirty="0">
                <a:hlinkClick r:id="rId5"/>
              </a:rPr>
              <a:t>https://www.coursera.org/learn/no-code-ml-aws/lecture/</a:t>
            </a:r>
            <a:endParaRPr lang="en-US" dirty="0"/>
          </a:p>
          <a:p>
            <a:r>
              <a:rPr lang="en-US" dirty="0">
                <a:hlinkClick r:id="rId6"/>
              </a:rPr>
              <a:t>https://builtin.com/artificial-intelligence/artificial-intelligence-future</a:t>
            </a:r>
            <a:endParaRPr lang="en-US" dirty="0"/>
          </a:p>
          <a:p>
            <a:r>
              <a:rPr lang="en-US" dirty="0">
                <a:hlinkClick r:id="rId7"/>
              </a:rPr>
              <a:t>https://learning.oreilly.com/library/view/mastering-azure-machine/9781803232416/B17928_01_ePub.xhtml#_idParaDest-34</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65725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DB23D-B361-71C1-53D9-A7CA8D5FC516}"/>
              </a:ext>
            </a:extLst>
          </p:cNvPr>
          <p:cNvSpPr>
            <a:spLocks noGrp="1"/>
          </p:cNvSpPr>
          <p:nvPr>
            <p:ph type="title"/>
          </p:nvPr>
        </p:nvSpPr>
        <p:spPr/>
        <p:txBody>
          <a:bodyPr/>
          <a:lstStyle/>
          <a:p>
            <a:r>
              <a:rPr lang="en-GB" dirty="0"/>
              <a:t>Educational Resources</a:t>
            </a:r>
            <a:endParaRPr lang="en-US" dirty="0"/>
          </a:p>
        </p:txBody>
      </p:sp>
      <p:sp>
        <p:nvSpPr>
          <p:cNvPr id="3" name="Content Placeholder 2">
            <a:extLst>
              <a:ext uri="{FF2B5EF4-FFF2-40B4-BE49-F238E27FC236}">
                <a16:creationId xmlns:a16="http://schemas.microsoft.com/office/drawing/2014/main" id="{8DDBB33D-98F2-AC10-5ADF-573B584DB693}"/>
              </a:ext>
            </a:extLst>
          </p:cNvPr>
          <p:cNvSpPr>
            <a:spLocks noGrp="1"/>
          </p:cNvSpPr>
          <p:nvPr>
            <p:ph idx="1"/>
          </p:nvPr>
        </p:nvSpPr>
        <p:spPr/>
        <p:txBody>
          <a:bodyPr/>
          <a:lstStyle/>
          <a:p>
            <a:r>
              <a:rPr lang="en-GB" dirty="0"/>
              <a:t>GitHub.com/azureML examples</a:t>
            </a:r>
          </a:p>
          <a:p>
            <a:r>
              <a:rPr lang="en-GB" dirty="0"/>
              <a:t>GitHub.com/</a:t>
            </a:r>
            <a:r>
              <a:rPr lang="en-GB" dirty="0" err="1"/>
              <a:t>awssamples</a:t>
            </a:r>
            <a:endParaRPr lang="en-GB" dirty="0"/>
          </a:p>
          <a:p>
            <a:r>
              <a:rPr lang="en-GB" dirty="0"/>
              <a:t>Python Data Science handbook</a:t>
            </a:r>
          </a:p>
          <a:p>
            <a:r>
              <a:rPr lang="en-GB" dirty="0"/>
              <a:t>Introduction to Machine Learning</a:t>
            </a:r>
          </a:p>
          <a:p>
            <a:endParaRPr lang="en-GB" dirty="0"/>
          </a:p>
          <a:p>
            <a:endParaRPr lang="en-US" dirty="0"/>
          </a:p>
        </p:txBody>
      </p:sp>
    </p:spTree>
    <p:extLst>
      <p:ext uri="{BB962C8B-B14F-4D97-AF65-F5344CB8AC3E}">
        <p14:creationId xmlns:p14="http://schemas.microsoft.com/office/powerpoint/2010/main" val="7443739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1F703-1566-623F-4A8E-00833358F24C}"/>
              </a:ext>
            </a:extLst>
          </p:cNvPr>
          <p:cNvSpPr>
            <a:spLocks noGrp="1"/>
          </p:cNvSpPr>
          <p:nvPr>
            <p:ph type="title"/>
          </p:nvPr>
        </p:nvSpPr>
        <p:spPr/>
        <p:txBody>
          <a:bodyPr/>
          <a:lstStyle/>
          <a:p>
            <a:r>
              <a:rPr lang="en-US" dirty="0"/>
              <a:t>Types of Bias</a:t>
            </a:r>
          </a:p>
        </p:txBody>
      </p:sp>
      <p:sp>
        <p:nvSpPr>
          <p:cNvPr id="3" name="Content Placeholder 2">
            <a:extLst>
              <a:ext uri="{FF2B5EF4-FFF2-40B4-BE49-F238E27FC236}">
                <a16:creationId xmlns:a16="http://schemas.microsoft.com/office/drawing/2014/main" id="{219404AB-8AF3-7720-011C-53A938A4F390}"/>
              </a:ext>
            </a:extLst>
          </p:cNvPr>
          <p:cNvSpPr>
            <a:spLocks noGrp="1"/>
          </p:cNvSpPr>
          <p:nvPr>
            <p:ph idx="1"/>
          </p:nvPr>
        </p:nvSpPr>
        <p:spPr>
          <a:xfrm>
            <a:off x="232913" y="2087592"/>
            <a:ext cx="11274725" cy="4770407"/>
          </a:xfrm>
        </p:spPr>
        <p:txBody>
          <a:bodyPr>
            <a:normAutofit fontScale="77500" lnSpcReduction="20000"/>
          </a:bodyPr>
          <a:lstStyle/>
          <a:p>
            <a:pPr algn="l">
              <a:buFont typeface="Arial" panose="020B0604020202020204" pitchFamily="34" charset="0"/>
              <a:buChar char="•"/>
            </a:pPr>
            <a:br>
              <a:rPr lang="en-IE" b="1" i="0" u="none" strike="noStrike" dirty="0">
                <a:solidFill>
                  <a:srgbClr val="222222"/>
                </a:solidFill>
                <a:effectLst/>
                <a:latin typeface="Noto serif" panose="02020600060500020200" pitchFamily="18" charset="0"/>
              </a:rPr>
            </a:br>
            <a:r>
              <a:rPr lang="en-IE" b="1" i="0" u="none" strike="noStrike" dirty="0">
                <a:solidFill>
                  <a:srgbClr val="222222"/>
                </a:solidFill>
                <a:effectLst/>
                <a:latin typeface="Noto serif" panose="02020600060500020200" pitchFamily="18" charset="0"/>
              </a:rPr>
              <a:t>Funding bias</a:t>
            </a:r>
            <a:r>
              <a:rPr lang="en-IE" b="0" i="0" u="none" strike="noStrike" dirty="0">
                <a:solidFill>
                  <a:srgbClr val="222222"/>
                </a:solidFill>
                <a:effectLst/>
                <a:latin typeface="Noto serif" panose="02020600060500020200" pitchFamily="18" charset="0"/>
              </a:rPr>
              <a:t>: This bias should be very well known and happens when a study or data project is funded by a sponsor and the results will therefore have a tendency toward the interests of the funding party.</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Reporting bias</a:t>
            </a:r>
            <a:r>
              <a:rPr lang="en-IE" b="0" i="0" u="none" strike="noStrike" dirty="0">
                <a:solidFill>
                  <a:srgbClr val="222222"/>
                </a:solidFill>
                <a:effectLst/>
                <a:latin typeface="Noto serif" panose="02020600060500020200" pitchFamily="18" charset="0"/>
              </a:rPr>
              <a:t>: This bias happens when only a selection of outcomes is represented in a dataset due to the fact that it is the tendency of people to underreport certain outcomes. Examples of this are given here: when you report bad weather events but not when there is sunshine; when you write negative reviews for a product but not positive reviews; when you only know about results written in your own language or from your own region but not from others.</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Observer bias/confirmation bias</a:t>
            </a:r>
            <a:r>
              <a:rPr lang="en-IE" b="0" i="0" u="none" strike="noStrike" dirty="0">
                <a:solidFill>
                  <a:srgbClr val="222222"/>
                </a:solidFill>
                <a:effectLst/>
                <a:latin typeface="Noto serif" panose="02020600060500020200" pitchFamily="18" charset="0"/>
              </a:rPr>
              <a:t>: This bias happens when someone </a:t>
            </a:r>
            <a:r>
              <a:rPr lang="en-IE" b="0" i="0" u="none" strike="noStrike" dirty="0" err="1">
                <a:solidFill>
                  <a:srgbClr val="222222"/>
                </a:solidFill>
                <a:effectLst/>
                <a:latin typeface="Noto serif" panose="02020600060500020200" pitchFamily="18" charset="0"/>
              </a:rPr>
              <a:t>favors</a:t>
            </a:r>
            <a:r>
              <a:rPr lang="en-IE" b="0" i="0" u="none" strike="noStrike" dirty="0">
                <a:solidFill>
                  <a:srgbClr val="222222"/>
                </a:solidFill>
                <a:effectLst/>
                <a:latin typeface="Noto serif" panose="02020600060500020200" pitchFamily="18" charset="0"/>
              </a:rPr>
              <a:t> results that confirm or support their own beliefs and values. Typically, this results in ignoring contrary information, not following the agreed guideline, or using ambiguous studies that support the existing preconceived opinion. The dangerous part here is that this can happen unconsciously.</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Exclusion bias</a:t>
            </a:r>
            <a:r>
              <a:rPr lang="en-IE" b="0" i="0" u="none" strike="noStrike" dirty="0">
                <a:solidFill>
                  <a:srgbClr val="222222"/>
                </a:solidFill>
                <a:effectLst/>
                <a:latin typeface="Noto serif" panose="02020600060500020200" pitchFamily="18" charset="0"/>
              </a:rPr>
              <a:t>: This bias happens when you remove data points during </a:t>
            </a:r>
            <a:r>
              <a:rPr lang="en-IE" b="0" i="0" u="none" strike="noStrike" dirty="0" err="1">
                <a:solidFill>
                  <a:srgbClr val="222222"/>
                </a:solidFill>
                <a:effectLst/>
                <a:latin typeface="Noto serif" panose="02020600060500020200" pitchFamily="18" charset="0"/>
              </a:rPr>
              <a:t>preprocessing</a:t>
            </a:r>
            <a:r>
              <a:rPr lang="en-IE" b="0" i="0" u="none" strike="noStrike" dirty="0">
                <a:solidFill>
                  <a:srgbClr val="222222"/>
                </a:solidFill>
                <a:effectLst/>
                <a:latin typeface="Noto serif" panose="02020600060500020200" pitchFamily="18" charset="0"/>
              </a:rPr>
              <a:t> that you consider irrelevant but are not. This includes removing null values, outliers, or other special data points. The removal might result in the loss of accuracy concerning the underlying real-life distribution. </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Automation bias</a:t>
            </a:r>
            <a:r>
              <a:rPr lang="en-IE" b="0" i="0" u="none" strike="noStrike" dirty="0">
                <a:solidFill>
                  <a:srgbClr val="222222"/>
                </a:solidFill>
                <a:effectLst/>
                <a:latin typeface="Noto serif" panose="02020600060500020200" pitchFamily="18" charset="0"/>
              </a:rPr>
              <a:t>: This bias happens when you </a:t>
            </a:r>
            <a:r>
              <a:rPr lang="en-IE" b="0" i="0" u="none" strike="noStrike" dirty="0" err="1">
                <a:solidFill>
                  <a:srgbClr val="222222"/>
                </a:solidFill>
                <a:effectLst/>
                <a:latin typeface="Noto serif" panose="02020600060500020200" pitchFamily="18" charset="0"/>
              </a:rPr>
              <a:t>favor</a:t>
            </a:r>
            <a:r>
              <a:rPr lang="en-IE" b="0" i="0" u="none" strike="noStrike" dirty="0">
                <a:solidFill>
                  <a:srgbClr val="222222"/>
                </a:solidFill>
                <a:effectLst/>
                <a:latin typeface="Noto serif" panose="02020600060500020200" pitchFamily="18" charset="0"/>
              </a:rPr>
              <a:t> results generated from automated systems over information taken from humans, even if they are correct.</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Overgeneralization bias</a:t>
            </a:r>
            <a:r>
              <a:rPr lang="en-IE" b="0" i="0" u="none" strike="noStrike" dirty="0">
                <a:solidFill>
                  <a:srgbClr val="222222"/>
                </a:solidFill>
                <a:effectLst/>
                <a:latin typeface="Noto serif" panose="02020600060500020200" pitchFamily="18" charset="0"/>
              </a:rPr>
              <a:t>: This bias happens when you project a property of your dataset toward the whole population. An example would be that you would assume that all cats have </a:t>
            </a:r>
            <a:r>
              <a:rPr lang="en-IE" b="0" i="0" u="none" strike="noStrike" dirty="0" err="1">
                <a:solidFill>
                  <a:srgbClr val="222222"/>
                </a:solidFill>
                <a:effectLst/>
                <a:latin typeface="Noto serif" panose="02020600060500020200" pitchFamily="18" charset="0"/>
              </a:rPr>
              <a:t>gray</a:t>
            </a:r>
            <a:r>
              <a:rPr lang="en-IE" b="0" i="0" u="none" strike="noStrike" dirty="0">
                <a:solidFill>
                  <a:srgbClr val="222222"/>
                </a:solidFill>
                <a:effectLst/>
                <a:latin typeface="Noto serif" panose="02020600060500020200" pitchFamily="18" charset="0"/>
              </a:rPr>
              <a:t> fur because in the large dataset you have, this is true.</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Group attribution bias</a:t>
            </a:r>
            <a:r>
              <a:rPr lang="en-IE" b="0" i="0" u="none" strike="noStrike" dirty="0">
                <a:solidFill>
                  <a:srgbClr val="222222"/>
                </a:solidFill>
                <a:effectLst/>
                <a:latin typeface="Noto serif" panose="02020600060500020200" pitchFamily="18" charset="0"/>
              </a:rPr>
              <a:t>: This bias happens when stereotypes are added as attributes to a whole group because of the actions of a few individuals within that group. </a:t>
            </a:r>
          </a:p>
          <a:p>
            <a:pPr algn="l">
              <a:buFont typeface="Arial" panose="020B0604020202020204" pitchFamily="34" charset="0"/>
              <a:buChar char="•"/>
            </a:pPr>
            <a:r>
              <a:rPr lang="en-IE" b="1" i="0" u="none" strike="noStrike" dirty="0">
                <a:solidFill>
                  <a:srgbClr val="222222"/>
                </a:solidFill>
                <a:effectLst/>
                <a:latin typeface="Noto serif" panose="02020600060500020200" pitchFamily="18" charset="0"/>
              </a:rPr>
              <a:t>Survivorship bias</a:t>
            </a:r>
            <a:r>
              <a:rPr lang="en-IE" b="0" i="0" u="none" strike="noStrike" dirty="0">
                <a:solidFill>
                  <a:srgbClr val="222222"/>
                </a:solidFill>
                <a:effectLst/>
                <a:latin typeface="Noto serif" panose="02020600060500020200" pitchFamily="18" charset="0"/>
              </a:rPr>
              <a:t>: This bias happens when you focus on successful examples while completely ignoring failures. An example would be that you study the competition of your company while ignoring all companies that failed, merged, or went bankrupt.</a:t>
            </a:r>
          </a:p>
          <a:p>
            <a:endParaRPr lang="en-US" dirty="0"/>
          </a:p>
        </p:txBody>
      </p:sp>
    </p:spTree>
    <p:extLst>
      <p:ext uri="{BB962C8B-B14F-4D97-AF65-F5344CB8AC3E}">
        <p14:creationId xmlns:p14="http://schemas.microsoft.com/office/powerpoint/2010/main" val="674988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7C18-88BE-F60C-854F-A9B196D2C477}"/>
              </a:ext>
            </a:extLst>
          </p:cNvPr>
          <p:cNvSpPr>
            <a:spLocks noGrp="1"/>
          </p:cNvSpPr>
          <p:nvPr>
            <p:ph type="title"/>
          </p:nvPr>
        </p:nvSpPr>
        <p:spPr/>
        <p:txBody>
          <a:bodyPr/>
          <a:lstStyle/>
          <a:p>
            <a:r>
              <a:rPr lang="en-US" dirty="0"/>
              <a:t>AI Related Disciplines</a:t>
            </a:r>
          </a:p>
        </p:txBody>
      </p:sp>
      <p:sp>
        <p:nvSpPr>
          <p:cNvPr id="4" name="Content Placeholder 3">
            <a:extLst>
              <a:ext uri="{FF2B5EF4-FFF2-40B4-BE49-F238E27FC236}">
                <a16:creationId xmlns:a16="http://schemas.microsoft.com/office/drawing/2014/main" id="{13110D90-A10D-2366-7D39-4789036B3770}"/>
              </a:ext>
            </a:extLst>
          </p:cNvPr>
          <p:cNvSpPr>
            <a:spLocks noGrp="1"/>
          </p:cNvSpPr>
          <p:nvPr>
            <p:ph sz="half" idx="2"/>
          </p:nvPr>
        </p:nvSpPr>
        <p:spPr/>
        <p:txBody>
          <a:bodyPr/>
          <a:lstStyle/>
          <a:p>
            <a:r>
              <a:rPr lang="en-US" dirty="0"/>
              <a:t>Statistics</a:t>
            </a:r>
          </a:p>
          <a:p>
            <a:r>
              <a:rPr lang="en-US" dirty="0"/>
              <a:t>Machine Learning</a:t>
            </a:r>
          </a:p>
          <a:p>
            <a:r>
              <a:rPr lang="en-US" dirty="0"/>
              <a:t>Big Data</a:t>
            </a:r>
          </a:p>
          <a:p>
            <a:r>
              <a:rPr lang="en-US" dirty="0"/>
              <a:t>Cognitive Computing </a:t>
            </a:r>
          </a:p>
          <a:p>
            <a:r>
              <a:rPr lang="en-US" dirty="0"/>
              <a:t>Natural Language Processing</a:t>
            </a:r>
          </a:p>
          <a:p>
            <a:r>
              <a:rPr lang="en-US" dirty="0"/>
              <a:t>Predictive Analytics</a:t>
            </a:r>
          </a:p>
          <a:p>
            <a:r>
              <a:rPr lang="en-US" dirty="0"/>
              <a:t>Business Intelligence</a:t>
            </a:r>
          </a:p>
          <a:p>
            <a:endParaRPr lang="en-US" dirty="0"/>
          </a:p>
        </p:txBody>
      </p:sp>
      <p:pic>
        <p:nvPicPr>
          <p:cNvPr id="11266" name="Picture 2" descr="AI, Machine Learning &amp; Data Science in Precision Medicine">
            <a:extLst>
              <a:ext uri="{FF2B5EF4-FFF2-40B4-BE49-F238E27FC236}">
                <a16:creationId xmlns:a16="http://schemas.microsoft.com/office/drawing/2014/main" id="{4EF4C336-7C40-2D02-BDB6-DFDBC7AD727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70020" y="2367029"/>
            <a:ext cx="4981051" cy="365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716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8E6B6-C085-093B-B451-AC72D93E587B}"/>
              </a:ext>
            </a:extLst>
          </p:cNvPr>
          <p:cNvSpPr>
            <a:spLocks noGrp="1"/>
          </p:cNvSpPr>
          <p:nvPr>
            <p:ph type="title"/>
          </p:nvPr>
        </p:nvSpPr>
        <p:spPr/>
        <p:txBody>
          <a:bodyPr/>
          <a:lstStyle/>
          <a:p>
            <a:r>
              <a:rPr lang="en-US" dirty="0"/>
              <a:t>Artificial Intelligence</a:t>
            </a:r>
          </a:p>
        </p:txBody>
      </p:sp>
      <p:sp>
        <p:nvSpPr>
          <p:cNvPr id="3" name="Content Placeholder 2">
            <a:extLst>
              <a:ext uri="{FF2B5EF4-FFF2-40B4-BE49-F238E27FC236}">
                <a16:creationId xmlns:a16="http://schemas.microsoft.com/office/drawing/2014/main" id="{1B99A7EC-9F27-646D-1AE0-3790EE4C1405}"/>
              </a:ext>
            </a:extLst>
          </p:cNvPr>
          <p:cNvSpPr>
            <a:spLocks noGrp="1"/>
          </p:cNvSpPr>
          <p:nvPr>
            <p:ph idx="1"/>
          </p:nvPr>
        </p:nvSpPr>
        <p:spPr/>
        <p:txBody>
          <a:bodyPr/>
          <a:lstStyle/>
          <a:p>
            <a:pPr algn="l"/>
            <a:r>
              <a:rPr lang="en-IE" b="0" i="0" u="none" strike="noStrike" dirty="0">
                <a:effectLst/>
                <a:latin typeface="Söhne"/>
              </a:rPr>
              <a:t>Artificial Intelligence (AI) refers to the </a:t>
            </a:r>
            <a:r>
              <a:rPr lang="en-IE" b="0" i="0" u="none" strike="noStrike" dirty="0">
                <a:effectLst/>
                <a:highlight>
                  <a:srgbClr val="FFFF00"/>
                </a:highlight>
                <a:latin typeface="Söhne"/>
              </a:rPr>
              <a:t>simulation of human intelligence </a:t>
            </a:r>
            <a:r>
              <a:rPr lang="en-IE" b="0" i="0" u="none" strike="noStrike" dirty="0">
                <a:effectLst/>
                <a:latin typeface="Söhne"/>
              </a:rPr>
              <a:t>in machines that are programmed to think and learn like humans. The goal of artificial intelligence is to enable computers and machines to perform tasks that typically require human intelligence, such as </a:t>
            </a:r>
          </a:p>
          <a:p>
            <a:pPr lvl="1"/>
            <a:r>
              <a:rPr lang="en-IE" b="0" i="0" u="none" strike="noStrike" dirty="0">
                <a:effectLst/>
                <a:highlight>
                  <a:srgbClr val="FFFF00"/>
                </a:highlight>
                <a:latin typeface="Söhne"/>
              </a:rPr>
              <a:t>understanding natural language</a:t>
            </a:r>
          </a:p>
          <a:p>
            <a:pPr lvl="1"/>
            <a:r>
              <a:rPr lang="en-IE" b="0" i="0" u="none" strike="noStrike" dirty="0">
                <a:effectLst/>
                <a:highlight>
                  <a:srgbClr val="FFFF00"/>
                </a:highlight>
                <a:latin typeface="Söhne"/>
              </a:rPr>
              <a:t>recognizing patterns</a:t>
            </a:r>
          </a:p>
          <a:p>
            <a:pPr lvl="1"/>
            <a:r>
              <a:rPr lang="en-IE" b="0" i="0" u="none" strike="noStrike" dirty="0">
                <a:effectLst/>
                <a:highlight>
                  <a:srgbClr val="FFFF00"/>
                </a:highlight>
                <a:latin typeface="Söhne"/>
              </a:rPr>
              <a:t>solving problems</a:t>
            </a:r>
          </a:p>
          <a:p>
            <a:pPr lvl="1"/>
            <a:r>
              <a:rPr lang="en-IE" b="0" i="0" u="none" strike="noStrike" dirty="0">
                <a:effectLst/>
                <a:highlight>
                  <a:srgbClr val="FFFF00"/>
                </a:highlight>
                <a:latin typeface="Söhne"/>
              </a:rPr>
              <a:t>making decisions</a:t>
            </a:r>
            <a:r>
              <a:rPr lang="en-IE" b="0" i="0" u="none" strike="noStrike" dirty="0">
                <a:effectLst/>
                <a:latin typeface="Söhne"/>
              </a:rPr>
              <a:t>.</a:t>
            </a:r>
          </a:p>
          <a:p>
            <a:pPr marL="0" indent="0">
              <a:buNone/>
            </a:pPr>
            <a:br>
              <a:rPr lang="en-IE" dirty="0"/>
            </a:br>
            <a:endParaRPr lang="en-US" dirty="0"/>
          </a:p>
        </p:txBody>
      </p:sp>
    </p:spTree>
    <p:extLst>
      <p:ext uri="{BB962C8B-B14F-4D97-AF65-F5344CB8AC3E}">
        <p14:creationId xmlns:p14="http://schemas.microsoft.com/office/powerpoint/2010/main" val="20331247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AI in Business" id="{CAF7A642-2CA7-E74A-875C-E421F0F4D03A}" vid="{4A8C2235-1A9E-774C-84BD-E7E86072E1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9099</TotalTime>
  <Words>9783</Words>
  <Application>Microsoft Macintosh PowerPoint</Application>
  <PresentationFormat>Widescreen</PresentationFormat>
  <Paragraphs>600</Paragraphs>
  <Slides>79</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Arial</vt:lpstr>
      <vt:lpstr>Calibri</vt:lpstr>
      <vt:lpstr>Century Gothic</vt:lpstr>
      <vt:lpstr>CourierStd.otf</vt:lpstr>
      <vt:lpstr>Georgia</vt:lpstr>
      <vt:lpstr>Google Sans</vt:lpstr>
      <vt:lpstr>KaTeX_Main</vt:lpstr>
      <vt:lpstr>KaTeX_Math</vt:lpstr>
      <vt:lpstr>Noto serif</vt:lpstr>
      <vt:lpstr>Söhne</vt:lpstr>
      <vt:lpstr>Wingdings 3</vt:lpstr>
      <vt:lpstr>Ion Boardroom</vt:lpstr>
      <vt:lpstr>    AI in Business  Tools, Technology &amp; Demos  Presented by Brian Byrne MSc   </vt:lpstr>
      <vt:lpstr>Introduction</vt:lpstr>
      <vt:lpstr>Lecture in AI - Agenda </vt:lpstr>
      <vt:lpstr>History of AI</vt:lpstr>
      <vt:lpstr>NEW START – PROGRAMMING IN AI</vt:lpstr>
      <vt:lpstr>QUESTION</vt:lpstr>
      <vt:lpstr>AI, Machine Learning + Data Science</vt:lpstr>
      <vt:lpstr>AI Related Disciplines</vt:lpstr>
      <vt:lpstr>Artificial Intelligence</vt:lpstr>
      <vt:lpstr>Machine Learning</vt:lpstr>
      <vt:lpstr>Data Analytics </vt:lpstr>
      <vt:lpstr>Key concepts within AI</vt:lpstr>
      <vt:lpstr>Why is AI Popular Now ?</vt:lpstr>
      <vt:lpstr>Example Business Problem and AI Models</vt:lpstr>
      <vt:lpstr>Why is AI Popular Now ?</vt:lpstr>
      <vt:lpstr>QUESTION</vt:lpstr>
      <vt:lpstr>How data analytics relates to AI:</vt:lpstr>
      <vt:lpstr>Data Analytics</vt:lpstr>
      <vt:lpstr>Analytics </vt:lpstr>
      <vt:lpstr>Machine Learning – Key Concepts</vt:lpstr>
      <vt:lpstr>ML Algorithms</vt:lpstr>
      <vt:lpstr>Supervised vs Unsupervised Learning</vt:lpstr>
      <vt:lpstr>End to End ML Process</vt:lpstr>
      <vt:lpstr>QUESTION</vt:lpstr>
      <vt:lpstr>ML Time Invested</vt:lpstr>
      <vt:lpstr>QUESTION</vt:lpstr>
      <vt:lpstr>Example business problems</vt:lpstr>
      <vt:lpstr>Match a Business Question to Model type</vt:lpstr>
      <vt:lpstr>QUESTION</vt:lpstr>
      <vt:lpstr>Sequence of steps for AI</vt:lpstr>
      <vt:lpstr>Processing steps 2</vt:lpstr>
      <vt:lpstr>AI WORKFLOW - 1</vt:lpstr>
      <vt:lpstr>AI WORKFLOW - 2</vt:lpstr>
      <vt:lpstr>Some AI Concepts</vt:lpstr>
      <vt:lpstr>Data Sources</vt:lpstr>
      <vt:lpstr>QUESTION</vt:lpstr>
      <vt:lpstr>Cleaning Data</vt:lpstr>
      <vt:lpstr>Analyze Data</vt:lpstr>
      <vt:lpstr>Exploratory Data Analysis</vt:lpstr>
      <vt:lpstr>Preprocessing Data</vt:lpstr>
      <vt:lpstr>Model Training Algorithms</vt:lpstr>
      <vt:lpstr>Model Training Algorithms</vt:lpstr>
      <vt:lpstr>Steps for training an ML Model</vt:lpstr>
      <vt:lpstr>Model Issues</vt:lpstr>
      <vt:lpstr>Key Metrics in AI - Classification</vt:lpstr>
      <vt:lpstr>Key Metrics - Regression</vt:lpstr>
      <vt:lpstr>Key Metrics – Clustering and NLP</vt:lpstr>
      <vt:lpstr>Model Evaluation</vt:lpstr>
      <vt:lpstr>Model Evaluation </vt:lpstr>
      <vt:lpstr>Interpreting complex datasets in AI</vt:lpstr>
      <vt:lpstr>Optimizer and Loss Function</vt:lpstr>
      <vt:lpstr>ML Ops </vt:lpstr>
      <vt:lpstr>Life cycle for ML projects</vt:lpstr>
      <vt:lpstr>ML Ops Pipeline</vt:lpstr>
      <vt:lpstr>Example table with target and Prediction </vt:lpstr>
      <vt:lpstr>Train Test Split of data</vt:lpstr>
      <vt:lpstr>Features and Targets</vt:lpstr>
      <vt:lpstr>Regression Models</vt:lpstr>
      <vt:lpstr>Features and Targets as Graph</vt:lpstr>
      <vt:lpstr>Binary Classification</vt:lpstr>
      <vt:lpstr>Linear Regression Example</vt:lpstr>
      <vt:lpstr>Logistic Regression Example</vt:lpstr>
      <vt:lpstr>K- Nearest Neighbour Example</vt:lpstr>
      <vt:lpstr>K-Means Clustering Example</vt:lpstr>
      <vt:lpstr>K-Means Clustering Example</vt:lpstr>
      <vt:lpstr>Linear Regression for California housing</vt:lpstr>
      <vt:lpstr>Unsupervised Learning K-Means Clustering Algorithm  to group data into clusters</vt:lpstr>
      <vt:lpstr>Unsupervised Learning  K-Means Clustering Algorithm</vt:lpstr>
      <vt:lpstr>Desktop Apps</vt:lpstr>
      <vt:lpstr>ML Cloud Apps</vt:lpstr>
      <vt:lpstr>Python ML Software Frameworks</vt:lpstr>
      <vt:lpstr>AI Popular software frameworks</vt:lpstr>
      <vt:lpstr>AI in Software</vt:lpstr>
      <vt:lpstr>AI in Business Examples</vt:lpstr>
      <vt:lpstr>How AI will change work</vt:lpstr>
      <vt:lpstr>Future of AI</vt:lpstr>
      <vt:lpstr>References</vt:lpstr>
      <vt:lpstr>Educational Resources</vt:lpstr>
      <vt:lpstr>Types of Bias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 in Business  Tools, Technology &amp; Demos </dc:title>
  <dc:creator>Brian Byrne</dc:creator>
  <cp:lastModifiedBy>Brian Byrne</cp:lastModifiedBy>
  <cp:revision>10</cp:revision>
  <dcterms:created xsi:type="dcterms:W3CDTF">2023-11-15T03:52:53Z</dcterms:created>
  <dcterms:modified xsi:type="dcterms:W3CDTF">2023-11-27T20:58:25Z</dcterms:modified>
</cp:coreProperties>
</file>